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96" r:id="rId4"/>
    <p:sldId id="260" r:id="rId5"/>
    <p:sldId id="299" r:id="rId6"/>
    <p:sldId id="297" r:id="rId7"/>
    <p:sldId id="298"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1" r:id="rId30"/>
    <p:sldId id="322" r:id="rId31"/>
    <p:sldId id="323" r:id="rId32"/>
    <p:sldId id="290" r:id="rId33"/>
    <p:sldId id="295" r:id="rId34"/>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Cascadia Code" panose="020B0609020000020004" pitchFamily="49" charset="0"/>
      <p:regular r:id="rId40"/>
      <p:bold r:id="rId41"/>
      <p:italic r:id="rId42"/>
      <p:boldItalic r:id="rId43"/>
    </p:embeddedFont>
    <p:embeddedFont>
      <p:font typeface="Open Sans" panose="020B0606030504020204"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4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414" y="126"/>
      </p:cViewPr>
      <p:guideLst>
        <p:guide orient="horz" pos="3240"/>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446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710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853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294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61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69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901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0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659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564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851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888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023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74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131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665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747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52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329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098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547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046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960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462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645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12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099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905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916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629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0d3439c3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0d3439c3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481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pic>
        <p:nvPicPr>
          <p:cNvPr id="12" name="Google Shape;12;p2"/>
          <p:cNvPicPr preferRelativeResize="0"/>
          <p:nvPr/>
        </p:nvPicPr>
        <p:blipFill rotWithShape="1">
          <a:blip r:embed="rId2">
            <a:alphaModFix/>
          </a:blip>
          <a:srcRect l="3479" r="3479"/>
          <a:stretch/>
        </p:blipFill>
        <p:spPr>
          <a:xfrm>
            <a:off x="-77400" y="-43574"/>
            <a:ext cx="18442800" cy="103741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623417" y="1489150"/>
            <a:ext cx="17041200" cy="4105200"/>
          </a:xfrm>
          <a:prstGeom prst="rect">
            <a:avLst/>
          </a:prstGeom>
        </p:spPr>
        <p:txBody>
          <a:bodyPr spcFirstLastPara="1" wrap="square" lIns="182850" tIns="182850" rIns="182850" bIns="182850" anchor="b" anchorCtr="0">
            <a:normAutofit/>
          </a:bodyPr>
          <a:lstStyle>
            <a:lvl1pPr lvl="0" algn="ctr" rtl="0">
              <a:spcBef>
                <a:spcPts val="0"/>
              </a:spcBef>
              <a:spcAft>
                <a:spcPts val="0"/>
              </a:spcAft>
              <a:buSzPts val="8000"/>
              <a:buFont typeface="Roboto"/>
              <a:buNone/>
              <a:defRPr sz="8000">
                <a:latin typeface="Roboto"/>
                <a:ea typeface="Roboto"/>
                <a:cs typeface="Roboto"/>
                <a:sym typeface="Roboto"/>
              </a:defRPr>
            </a:lvl1pPr>
            <a:lvl2pPr lvl="1" algn="ctr" rtl="0">
              <a:spcBef>
                <a:spcPts val="0"/>
              </a:spcBef>
              <a:spcAft>
                <a:spcPts val="0"/>
              </a:spcAft>
              <a:buSzPts val="8000"/>
              <a:buFont typeface="Roboto"/>
              <a:buNone/>
              <a:defRPr sz="8000">
                <a:latin typeface="Roboto"/>
                <a:ea typeface="Roboto"/>
                <a:cs typeface="Roboto"/>
                <a:sym typeface="Roboto"/>
              </a:defRPr>
            </a:lvl2pPr>
            <a:lvl3pPr lvl="2" algn="ctr" rtl="0">
              <a:spcBef>
                <a:spcPts val="0"/>
              </a:spcBef>
              <a:spcAft>
                <a:spcPts val="0"/>
              </a:spcAft>
              <a:buSzPts val="8000"/>
              <a:buFont typeface="Roboto"/>
              <a:buNone/>
              <a:defRPr sz="8000">
                <a:latin typeface="Roboto"/>
                <a:ea typeface="Roboto"/>
                <a:cs typeface="Roboto"/>
                <a:sym typeface="Roboto"/>
              </a:defRPr>
            </a:lvl3pPr>
            <a:lvl4pPr lvl="3" algn="ctr" rtl="0">
              <a:spcBef>
                <a:spcPts val="0"/>
              </a:spcBef>
              <a:spcAft>
                <a:spcPts val="0"/>
              </a:spcAft>
              <a:buSzPts val="8000"/>
              <a:buFont typeface="Roboto"/>
              <a:buNone/>
              <a:defRPr sz="8000">
                <a:latin typeface="Roboto"/>
                <a:ea typeface="Roboto"/>
                <a:cs typeface="Roboto"/>
                <a:sym typeface="Roboto"/>
              </a:defRPr>
            </a:lvl4pPr>
            <a:lvl5pPr lvl="4" algn="ctr" rtl="0">
              <a:spcBef>
                <a:spcPts val="0"/>
              </a:spcBef>
              <a:spcAft>
                <a:spcPts val="0"/>
              </a:spcAft>
              <a:buSzPts val="8000"/>
              <a:buFont typeface="Roboto"/>
              <a:buNone/>
              <a:defRPr sz="8000">
                <a:latin typeface="Roboto"/>
                <a:ea typeface="Roboto"/>
                <a:cs typeface="Roboto"/>
                <a:sym typeface="Roboto"/>
              </a:defRPr>
            </a:lvl5pPr>
            <a:lvl6pPr lvl="5" algn="ctr" rtl="0">
              <a:spcBef>
                <a:spcPts val="0"/>
              </a:spcBef>
              <a:spcAft>
                <a:spcPts val="0"/>
              </a:spcAft>
              <a:buSzPts val="8000"/>
              <a:buFont typeface="Roboto"/>
              <a:buNone/>
              <a:defRPr sz="8000">
                <a:latin typeface="Roboto"/>
                <a:ea typeface="Roboto"/>
                <a:cs typeface="Roboto"/>
                <a:sym typeface="Roboto"/>
              </a:defRPr>
            </a:lvl6pPr>
            <a:lvl7pPr lvl="6" algn="ctr" rtl="0">
              <a:spcBef>
                <a:spcPts val="0"/>
              </a:spcBef>
              <a:spcAft>
                <a:spcPts val="0"/>
              </a:spcAft>
              <a:buSzPts val="8000"/>
              <a:buFont typeface="Roboto"/>
              <a:buNone/>
              <a:defRPr sz="8000">
                <a:latin typeface="Roboto"/>
                <a:ea typeface="Roboto"/>
                <a:cs typeface="Roboto"/>
                <a:sym typeface="Roboto"/>
              </a:defRPr>
            </a:lvl7pPr>
            <a:lvl8pPr lvl="7" algn="ctr" rtl="0">
              <a:spcBef>
                <a:spcPts val="0"/>
              </a:spcBef>
              <a:spcAft>
                <a:spcPts val="0"/>
              </a:spcAft>
              <a:buSzPts val="8000"/>
              <a:buFont typeface="Roboto"/>
              <a:buNone/>
              <a:defRPr sz="8000">
                <a:latin typeface="Roboto"/>
                <a:ea typeface="Roboto"/>
                <a:cs typeface="Roboto"/>
                <a:sym typeface="Roboto"/>
              </a:defRPr>
            </a:lvl8pPr>
            <a:lvl9pPr lvl="8" algn="ctr" rtl="0">
              <a:spcBef>
                <a:spcPts val="0"/>
              </a:spcBef>
              <a:spcAft>
                <a:spcPts val="0"/>
              </a:spcAft>
              <a:buSzPts val="8000"/>
              <a:buFont typeface="Roboto"/>
              <a:buNone/>
              <a:defRPr sz="8000">
                <a:latin typeface="Roboto"/>
                <a:ea typeface="Roboto"/>
                <a:cs typeface="Roboto"/>
                <a:sym typeface="Roboto"/>
              </a:defRPr>
            </a:lvl9pPr>
          </a:lstStyle>
          <a:p>
            <a:endParaRPr/>
          </a:p>
        </p:txBody>
      </p:sp>
      <p:sp>
        <p:nvSpPr>
          <p:cNvPr id="15" name="Google Shape;15;p3"/>
          <p:cNvSpPr txBox="1">
            <a:spLocks noGrp="1"/>
          </p:cNvSpPr>
          <p:nvPr>
            <p:ph type="subTitle" idx="1"/>
          </p:nvPr>
        </p:nvSpPr>
        <p:spPr>
          <a:xfrm>
            <a:off x="623400" y="5668250"/>
            <a:ext cx="17041200" cy="1585200"/>
          </a:xfrm>
          <a:prstGeom prst="rect">
            <a:avLst/>
          </a:prstGeom>
        </p:spPr>
        <p:txBody>
          <a:bodyPr spcFirstLastPara="1" wrap="square" lIns="182850" tIns="182850" rIns="182850" bIns="182850" anchor="t" anchorCtr="0">
            <a:normAutofit/>
          </a:bodyPr>
          <a:lstStyle>
            <a:lvl1pPr lvl="0" algn="ctr" rtl="0">
              <a:lnSpc>
                <a:spcPct val="100000"/>
              </a:lnSpc>
              <a:spcBef>
                <a:spcPts val="0"/>
              </a:spcBef>
              <a:spcAft>
                <a:spcPts val="0"/>
              </a:spcAft>
              <a:buSzPts val="4800"/>
              <a:buFont typeface="Roboto"/>
              <a:buNone/>
              <a:defRPr sz="4800">
                <a:latin typeface="Roboto"/>
                <a:ea typeface="Roboto"/>
                <a:cs typeface="Roboto"/>
                <a:sym typeface="Roboto"/>
              </a:defRPr>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a:endParaRPr/>
          </a:p>
        </p:txBody>
      </p:sp>
      <p:sp>
        <p:nvSpPr>
          <p:cNvPr id="16" name="Google Shape;16;p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a:t>
            </a:fld>
            <a:endParaRPr/>
          </a:p>
        </p:txBody>
      </p:sp>
      <p:pic>
        <p:nvPicPr>
          <p:cNvPr id="17" name="Google Shape;17;p3"/>
          <p:cNvPicPr preferRelativeResize="0"/>
          <p:nvPr/>
        </p:nvPicPr>
        <p:blipFill rotWithShape="1">
          <a:blip r:embed="rId2">
            <a:alphaModFix amt="8000"/>
          </a:blip>
          <a:srcRect r="50436"/>
          <a:stretch/>
        </p:blipFill>
        <p:spPr>
          <a:xfrm>
            <a:off x="6078049" y="1704793"/>
            <a:ext cx="12057549" cy="59629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623400" y="62280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Font typeface="Roboto"/>
              <a:buNone/>
              <a:defRPr>
                <a:latin typeface="Roboto"/>
                <a:ea typeface="Roboto"/>
                <a:cs typeface="Roboto"/>
                <a:sym typeface="Roboto"/>
              </a:defRPr>
            </a:lvl1pPr>
            <a:lvl2pPr lvl="1">
              <a:spcBef>
                <a:spcPts val="0"/>
              </a:spcBef>
              <a:spcAft>
                <a:spcPts val="0"/>
              </a:spcAft>
              <a:buSzPts val="5600"/>
              <a:buFont typeface="Roboto"/>
              <a:buNone/>
              <a:defRPr>
                <a:latin typeface="Roboto"/>
                <a:ea typeface="Roboto"/>
                <a:cs typeface="Roboto"/>
                <a:sym typeface="Roboto"/>
              </a:defRPr>
            </a:lvl2pPr>
            <a:lvl3pPr lvl="2">
              <a:spcBef>
                <a:spcPts val="0"/>
              </a:spcBef>
              <a:spcAft>
                <a:spcPts val="0"/>
              </a:spcAft>
              <a:buSzPts val="5600"/>
              <a:buFont typeface="Roboto"/>
              <a:buNone/>
              <a:defRPr>
                <a:latin typeface="Roboto"/>
                <a:ea typeface="Roboto"/>
                <a:cs typeface="Roboto"/>
                <a:sym typeface="Roboto"/>
              </a:defRPr>
            </a:lvl3pPr>
            <a:lvl4pPr lvl="3">
              <a:spcBef>
                <a:spcPts val="0"/>
              </a:spcBef>
              <a:spcAft>
                <a:spcPts val="0"/>
              </a:spcAft>
              <a:buSzPts val="5600"/>
              <a:buFont typeface="Roboto"/>
              <a:buNone/>
              <a:defRPr>
                <a:latin typeface="Roboto"/>
                <a:ea typeface="Roboto"/>
                <a:cs typeface="Roboto"/>
                <a:sym typeface="Roboto"/>
              </a:defRPr>
            </a:lvl4pPr>
            <a:lvl5pPr lvl="4">
              <a:spcBef>
                <a:spcPts val="0"/>
              </a:spcBef>
              <a:spcAft>
                <a:spcPts val="0"/>
              </a:spcAft>
              <a:buSzPts val="5600"/>
              <a:buFont typeface="Roboto"/>
              <a:buNone/>
              <a:defRPr>
                <a:latin typeface="Roboto"/>
                <a:ea typeface="Roboto"/>
                <a:cs typeface="Roboto"/>
                <a:sym typeface="Roboto"/>
              </a:defRPr>
            </a:lvl5pPr>
            <a:lvl6pPr lvl="5">
              <a:spcBef>
                <a:spcPts val="0"/>
              </a:spcBef>
              <a:spcAft>
                <a:spcPts val="0"/>
              </a:spcAft>
              <a:buSzPts val="5600"/>
              <a:buFont typeface="Roboto"/>
              <a:buNone/>
              <a:defRPr>
                <a:latin typeface="Roboto"/>
                <a:ea typeface="Roboto"/>
                <a:cs typeface="Roboto"/>
                <a:sym typeface="Roboto"/>
              </a:defRPr>
            </a:lvl6pPr>
            <a:lvl7pPr lvl="6">
              <a:spcBef>
                <a:spcPts val="0"/>
              </a:spcBef>
              <a:spcAft>
                <a:spcPts val="0"/>
              </a:spcAft>
              <a:buSzPts val="5600"/>
              <a:buFont typeface="Roboto"/>
              <a:buNone/>
              <a:defRPr>
                <a:latin typeface="Roboto"/>
                <a:ea typeface="Roboto"/>
                <a:cs typeface="Roboto"/>
                <a:sym typeface="Roboto"/>
              </a:defRPr>
            </a:lvl7pPr>
            <a:lvl8pPr lvl="7">
              <a:spcBef>
                <a:spcPts val="0"/>
              </a:spcBef>
              <a:spcAft>
                <a:spcPts val="0"/>
              </a:spcAft>
              <a:buSzPts val="5600"/>
              <a:buFont typeface="Roboto"/>
              <a:buNone/>
              <a:defRPr>
                <a:latin typeface="Roboto"/>
                <a:ea typeface="Roboto"/>
                <a:cs typeface="Roboto"/>
                <a:sym typeface="Roboto"/>
              </a:defRPr>
            </a:lvl8pPr>
            <a:lvl9pPr lvl="8">
              <a:spcBef>
                <a:spcPts val="0"/>
              </a:spcBef>
              <a:spcAft>
                <a:spcPts val="0"/>
              </a:spcAft>
              <a:buSzPts val="5600"/>
              <a:buFont typeface="Roboto"/>
              <a:buNone/>
              <a:defRPr>
                <a:latin typeface="Roboto"/>
                <a:ea typeface="Roboto"/>
                <a:cs typeface="Roboto"/>
                <a:sym typeface="Roboto"/>
              </a:defRPr>
            </a:lvl9pPr>
          </a:lstStyle>
          <a:p>
            <a:endParaRPr/>
          </a:p>
        </p:txBody>
      </p:sp>
      <p:sp>
        <p:nvSpPr>
          <p:cNvPr id="34" name="Google Shape;34;p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pic>
        <p:nvPicPr>
          <p:cNvPr id="35" name="Google Shape;35;p7"/>
          <p:cNvPicPr preferRelativeResize="0"/>
          <p:nvPr/>
        </p:nvPicPr>
        <p:blipFill rotWithShape="1">
          <a:blip r:embed="rId2">
            <a:alphaModFix amt="8000"/>
          </a:blip>
          <a:srcRect r="50436"/>
          <a:stretch/>
        </p:blipFill>
        <p:spPr>
          <a:xfrm>
            <a:off x="6078049" y="1704793"/>
            <a:ext cx="12057549" cy="59629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23400" y="1111200"/>
            <a:ext cx="5616000" cy="1511400"/>
          </a:xfrm>
          <a:prstGeom prst="rect">
            <a:avLst/>
          </a:prstGeom>
        </p:spPr>
        <p:txBody>
          <a:bodyPr spcFirstLastPara="1" wrap="square" lIns="182850" tIns="182850" rIns="182850" bIns="182850" anchor="b" anchorCtr="0">
            <a:normAutofit/>
          </a:bodyPr>
          <a:lstStyle>
            <a:lvl1pPr lvl="0">
              <a:spcBef>
                <a:spcPts val="0"/>
              </a:spcBef>
              <a:spcAft>
                <a:spcPts val="0"/>
              </a:spcAft>
              <a:buSzPts val="4800"/>
              <a:buFont typeface="Roboto"/>
              <a:buNone/>
              <a:defRPr sz="4800">
                <a:latin typeface="Roboto"/>
                <a:ea typeface="Roboto"/>
                <a:cs typeface="Roboto"/>
                <a:sym typeface="Roboto"/>
              </a:defRPr>
            </a:lvl1pPr>
            <a:lvl2pPr lvl="1">
              <a:spcBef>
                <a:spcPts val="0"/>
              </a:spcBef>
              <a:spcAft>
                <a:spcPts val="0"/>
              </a:spcAft>
              <a:buSzPts val="4800"/>
              <a:buFont typeface="Roboto"/>
              <a:buNone/>
              <a:defRPr sz="4800">
                <a:latin typeface="Roboto"/>
                <a:ea typeface="Roboto"/>
                <a:cs typeface="Roboto"/>
                <a:sym typeface="Roboto"/>
              </a:defRPr>
            </a:lvl2pPr>
            <a:lvl3pPr lvl="2">
              <a:spcBef>
                <a:spcPts val="0"/>
              </a:spcBef>
              <a:spcAft>
                <a:spcPts val="0"/>
              </a:spcAft>
              <a:buSzPts val="4800"/>
              <a:buFont typeface="Roboto"/>
              <a:buNone/>
              <a:defRPr sz="4800">
                <a:latin typeface="Roboto"/>
                <a:ea typeface="Roboto"/>
                <a:cs typeface="Roboto"/>
                <a:sym typeface="Roboto"/>
              </a:defRPr>
            </a:lvl3pPr>
            <a:lvl4pPr lvl="3">
              <a:spcBef>
                <a:spcPts val="0"/>
              </a:spcBef>
              <a:spcAft>
                <a:spcPts val="0"/>
              </a:spcAft>
              <a:buSzPts val="4800"/>
              <a:buFont typeface="Roboto"/>
              <a:buNone/>
              <a:defRPr sz="4800">
                <a:latin typeface="Roboto"/>
                <a:ea typeface="Roboto"/>
                <a:cs typeface="Roboto"/>
                <a:sym typeface="Roboto"/>
              </a:defRPr>
            </a:lvl4pPr>
            <a:lvl5pPr lvl="4">
              <a:spcBef>
                <a:spcPts val="0"/>
              </a:spcBef>
              <a:spcAft>
                <a:spcPts val="0"/>
              </a:spcAft>
              <a:buSzPts val="4800"/>
              <a:buFont typeface="Roboto"/>
              <a:buNone/>
              <a:defRPr sz="4800">
                <a:latin typeface="Roboto"/>
                <a:ea typeface="Roboto"/>
                <a:cs typeface="Roboto"/>
                <a:sym typeface="Roboto"/>
              </a:defRPr>
            </a:lvl5pPr>
            <a:lvl6pPr lvl="5">
              <a:spcBef>
                <a:spcPts val="0"/>
              </a:spcBef>
              <a:spcAft>
                <a:spcPts val="0"/>
              </a:spcAft>
              <a:buSzPts val="4800"/>
              <a:buFont typeface="Roboto"/>
              <a:buNone/>
              <a:defRPr sz="4800">
                <a:latin typeface="Roboto"/>
                <a:ea typeface="Roboto"/>
                <a:cs typeface="Roboto"/>
                <a:sym typeface="Roboto"/>
              </a:defRPr>
            </a:lvl6pPr>
            <a:lvl7pPr lvl="6">
              <a:spcBef>
                <a:spcPts val="0"/>
              </a:spcBef>
              <a:spcAft>
                <a:spcPts val="0"/>
              </a:spcAft>
              <a:buSzPts val="4800"/>
              <a:buFont typeface="Roboto"/>
              <a:buNone/>
              <a:defRPr sz="4800">
                <a:latin typeface="Roboto"/>
                <a:ea typeface="Roboto"/>
                <a:cs typeface="Roboto"/>
                <a:sym typeface="Roboto"/>
              </a:defRPr>
            </a:lvl7pPr>
            <a:lvl8pPr lvl="7">
              <a:spcBef>
                <a:spcPts val="0"/>
              </a:spcBef>
              <a:spcAft>
                <a:spcPts val="0"/>
              </a:spcAft>
              <a:buSzPts val="4800"/>
              <a:buFont typeface="Roboto"/>
              <a:buNone/>
              <a:defRPr sz="4800">
                <a:latin typeface="Roboto"/>
                <a:ea typeface="Roboto"/>
                <a:cs typeface="Roboto"/>
                <a:sym typeface="Roboto"/>
              </a:defRPr>
            </a:lvl8pPr>
            <a:lvl9pPr lvl="8">
              <a:spcBef>
                <a:spcPts val="0"/>
              </a:spcBef>
              <a:spcAft>
                <a:spcPts val="0"/>
              </a:spcAft>
              <a:buSzPts val="4800"/>
              <a:buFont typeface="Roboto"/>
              <a:buNone/>
              <a:defRPr sz="4800">
                <a:latin typeface="Roboto"/>
                <a:ea typeface="Roboto"/>
                <a:cs typeface="Roboto"/>
                <a:sym typeface="Roboto"/>
              </a:defRPr>
            </a:lvl9pPr>
          </a:lstStyle>
          <a:p>
            <a:endParaRPr/>
          </a:p>
        </p:txBody>
      </p:sp>
      <p:sp>
        <p:nvSpPr>
          <p:cNvPr id="38" name="Google Shape;38;p8"/>
          <p:cNvSpPr txBox="1">
            <a:spLocks noGrp="1"/>
          </p:cNvSpPr>
          <p:nvPr>
            <p:ph type="body" idx="1"/>
          </p:nvPr>
        </p:nvSpPr>
        <p:spPr>
          <a:xfrm>
            <a:off x="623400" y="2779200"/>
            <a:ext cx="8742000" cy="6358800"/>
          </a:xfrm>
          <a:prstGeom prst="rect">
            <a:avLst/>
          </a:prstGeom>
        </p:spPr>
        <p:txBody>
          <a:bodyPr spcFirstLastPara="1" wrap="square" lIns="182850" tIns="182850" rIns="182850" bIns="182850" anchor="t" anchorCtr="0">
            <a:normAutofit/>
          </a:bodyPr>
          <a:lstStyle>
            <a:lvl1pPr marL="457200" lvl="0" indent="-381000">
              <a:spcBef>
                <a:spcPts val="0"/>
              </a:spcBef>
              <a:spcAft>
                <a:spcPts val="0"/>
              </a:spcAft>
              <a:buSzPts val="2400"/>
              <a:buFont typeface="Roboto"/>
              <a:buChar char="●"/>
              <a:defRPr sz="2400">
                <a:latin typeface="Roboto"/>
                <a:ea typeface="Roboto"/>
                <a:cs typeface="Roboto"/>
                <a:sym typeface="Roboto"/>
              </a:defRPr>
            </a:lvl1pPr>
            <a:lvl2pPr marL="914400" lvl="1" indent="-381000">
              <a:spcBef>
                <a:spcPts val="0"/>
              </a:spcBef>
              <a:spcAft>
                <a:spcPts val="0"/>
              </a:spcAft>
              <a:buSzPts val="2400"/>
              <a:buFont typeface="Roboto"/>
              <a:buChar char="○"/>
              <a:defRPr sz="2400">
                <a:latin typeface="Roboto"/>
                <a:ea typeface="Roboto"/>
                <a:cs typeface="Roboto"/>
                <a:sym typeface="Roboto"/>
              </a:defRPr>
            </a:lvl2pPr>
            <a:lvl3pPr marL="1371600" lvl="2" indent="-381000">
              <a:spcBef>
                <a:spcPts val="0"/>
              </a:spcBef>
              <a:spcAft>
                <a:spcPts val="0"/>
              </a:spcAft>
              <a:buSzPts val="2400"/>
              <a:buFont typeface="Roboto"/>
              <a:buChar char="■"/>
              <a:defRPr sz="2400">
                <a:latin typeface="Roboto"/>
                <a:ea typeface="Roboto"/>
                <a:cs typeface="Roboto"/>
                <a:sym typeface="Roboto"/>
              </a:defRPr>
            </a:lvl3pPr>
            <a:lvl4pPr marL="1828800" lvl="3" indent="-381000">
              <a:spcBef>
                <a:spcPts val="0"/>
              </a:spcBef>
              <a:spcAft>
                <a:spcPts val="0"/>
              </a:spcAft>
              <a:buSzPts val="2400"/>
              <a:buFont typeface="Roboto"/>
              <a:buChar char="●"/>
              <a:defRPr sz="2400">
                <a:latin typeface="Roboto"/>
                <a:ea typeface="Roboto"/>
                <a:cs typeface="Roboto"/>
                <a:sym typeface="Roboto"/>
              </a:defRPr>
            </a:lvl4pPr>
            <a:lvl5pPr marL="2286000" lvl="4" indent="-381000">
              <a:spcBef>
                <a:spcPts val="0"/>
              </a:spcBef>
              <a:spcAft>
                <a:spcPts val="0"/>
              </a:spcAft>
              <a:buSzPts val="2400"/>
              <a:buFont typeface="Roboto"/>
              <a:buChar char="○"/>
              <a:defRPr sz="2400">
                <a:latin typeface="Roboto"/>
                <a:ea typeface="Roboto"/>
                <a:cs typeface="Roboto"/>
                <a:sym typeface="Roboto"/>
              </a:defRPr>
            </a:lvl5pPr>
            <a:lvl6pPr marL="2743200" lvl="5" indent="-381000">
              <a:spcBef>
                <a:spcPts val="0"/>
              </a:spcBef>
              <a:spcAft>
                <a:spcPts val="0"/>
              </a:spcAft>
              <a:buSzPts val="2400"/>
              <a:buFont typeface="Roboto"/>
              <a:buChar char="■"/>
              <a:defRPr sz="2400">
                <a:latin typeface="Roboto"/>
                <a:ea typeface="Roboto"/>
                <a:cs typeface="Roboto"/>
                <a:sym typeface="Roboto"/>
              </a:defRPr>
            </a:lvl6pPr>
            <a:lvl7pPr marL="3200400" lvl="6" indent="-381000">
              <a:spcBef>
                <a:spcPts val="0"/>
              </a:spcBef>
              <a:spcAft>
                <a:spcPts val="0"/>
              </a:spcAft>
              <a:buSzPts val="2400"/>
              <a:buFont typeface="Roboto"/>
              <a:buChar char="●"/>
              <a:defRPr sz="2400">
                <a:latin typeface="Roboto"/>
                <a:ea typeface="Roboto"/>
                <a:cs typeface="Roboto"/>
                <a:sym typeface="Roboto"/>
              </a:defRPr>
            </a:lvl7pPr>
            <a:lvl8pPr marL="3657600" lvl="7" indent="-381000">
              <a:spcBef>
                <a:spcPts val="0"/>
              </a:spcBef>
              <a:spcAft>
                <a:spcPts val="0"/>
              </a:spcAft>
              <a:buSzPts val="2400"/>
              <a:buFont typeface="Roboto"/>
              <a:buChar char="○"/>
              <a:defRPr sz="2400">
                <a:latin typeface="Roboto"/>
                <a:ea typeface="Roboto"/>
                <a:cs typeface="Roboto"/>
                <a:sym typeface="Roboto"/>
              </a:defRPr>
            </a:lvl8pPr>
            <a:lvl9pPr marL="4114800" lvl="8" indent="-381000">
              <a:spcBef>
                <a:spcPts val="0"/>
              </a:spcBef>
              <a:spcAft>
                <a:spcPts val="0"/>
              </a:spcAft>
              <a:buSzPts val="2400"/>
              <a:buFont typeface="Roboto"/>
              <a:buChar char="■"/>
              <a:defRPr sz="2400">
                <a:latin typeface="Roboto"/>
                <a:ea typeface="Roboto"/>
                <a:cs typeface="Roboto"/>
                <a:sym typeface="Roboto"/>
              </a:defRPr>
            </a:lvl9pPr>
          </a:lstStyle>
          <a:p>
            <a:endParaRPr/>
          </a:p>
        </p:txBody>
      </p:sp>
      <p:sp>
        <p:nvSpPr>
          <p:cNvPr id="39" name="Google Shape;39;p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980500" y="900300"/>
            <a:ext cx="12735600" cy="8181600"/>
          </a:xfrm>
          <a:prstGeom prst="rect">
            <a:avLst/>
          </a:prstGeom>
        </p:spPr>
        <p:txBody>
          <a:bodyPr spcFirstLastPara="1" wrap="square" lIns="182850" tIns="182850" rIns="182850" bIns="182850" anchor="ctr" anchorCtr="0">
            <a:normAutofit/>
          </a:bodyPr>
          <a:lstStyle>
            <a:lvl1pPr lvl="0">
              <a:spcBef>
                <a:spcPts val="0"/>
              </a:spcBef>
              <a:spcAft>
                <a:spcPts val="0"/>
              </a:spcAft>
              <a:buSzPts val="9600"/>
              <a:buFont typeface="Roboto"/>
              <a:buNone/>
              <a:defRPr sz="9600">
                <a:latin typeface="Roboto"/>
                <a:ea typeface="Roboto"/>
                <a:cs typeface="Roboto"/>
                <a:sym typeface="Roboto"/>
              </a:defRPr>
            </a:lvl1pPr>
            <a:lvl2pPr lvl="1">
              <a:spcBef>
                <a:spcPts val="0"/>
              </a:spcBef>
              <a:spcAft>
                <a:spcPts val="0"/>
              </a:spcAft>
              <a:buSzPts val="9600"/>
              <a:buFont typeface="Roboto"/>
              <a:buNone/>
              <a:defRPr sz="9600">
                <a:latin typeface="Roboto"/>
                <a:ea typeface="Roboto"/>
                <a:cs typeface="Roboto"/>
                <a:sym typeface="Roboto"/>
              </a:defRPr>
            </a:lvl2pPr>
            <a:lvl3pPr lvl="2">
              <a:spcBef>
                <a:spcPts val="0"/>
              </a:spcBef>
              <a:spcAft>
                <a:spcPts val="0"/>
              </a:spcAft>
              <a:buSzPts val="9600"/>
              <a:buFont typeface="Roboto"/>
              <a:buNone/>
              <a:defRPr sz="9600">
                <a:latin typeface="Roboto"/>
                <a:ea typeface="Roboto"/>
                <a:cs typeface="Roboto"/>
                <a:sym typeface="Roboto"/>
              </a:defRPr>
            </a:lvl3pPr>
            <a:lvl4pPr lvl="3">
              <a:spcBef>
                <a:spcPts val="0"/>
              </a:spcBef>
              <a:spcAft>
                <a:spcPts val="0"/>
              </a:spcAft>
              <a:buSzPts val="9600"/>
              <a:buFont typeface="Roboto"/>
              <a:buNone/>
              <a:defRPr sz="9600">
                <a:latin typeface="Roboto"/>
                <a:ea typeface="Roboto"/>
                <a:cs typeface="Roboto"/>
                <a:sym typeface="Roboto"/>
              </a:defRPr>
            </a:lvl4pPr>
            <a:lvl5pPr lvl="4">
              <a:spcBef>
                <a:spcPts val="0"/>
              </a:spcBef>
              <a:spcAft>
                <a:spcPts val="0"/>
              </a:spcAft>
              <a:buSzPts val="9600"/>
              <a:buFont typeface="Roboto"/>
              <a:buNone/>
              <a:defRPr sz="9600">
                <a:latin typeface="Roboto"/>
                <a:ea typeface="Roboto"/>
                <a:cs typeface="Roboto"/>
                <a:sym typeface="Roboto"/>
              </a:defRPr>
            </a:lvl5pPr>
            <a:lvl6pPr lvl="5">
              <a:spcBef>
                <a:spcPts val="0"/>
              </a:spcBef>
              <a:spcAft>
                <a:spcPts val="0"/>
              </a:spcAft>
              <a:buSzPts val="9600"/>
              <a:buFont typeface="Roboto"/>
              <a:buNone/>
              <a:defRPr sz="9600">
                <a:latin typeface="Roboto"/>
                <a:ea typeface="Roboto"/>
                <a:cs typeface="Roboto"/>
                <a:sym typeface="Roboto"/>
              </a:defRPr>
            </a:lvl6pPr>
            <a:lvl7pPr lvl="6">
              <a:spcBef>
                <a:spcPts val="0"/>
              </a:spcBef>
              <a:spcAft>
                <a:spcPts val="0"/>
              </a:spcAft>
              <a:buSzPts val="9600"/>
              <a:buFont typeface="Roboto"/>
              <a:buNone/>
              <a:defRPr sz="9600">
                <a:latin typeface="Roboto"/>
                <a:ea typeface="Roboto"/>
                <a:cs typeface="Roboto"/>
                <a:sym typeface="Roboto"/>
              </a:defRPr>
            </a:lvl7pPr>
            <a:lvl8pPr lvl="7">
              <a:spcBef>
                <a:spcPts val="0"/>
              </a:spcBef>
              <a:spcAft>
                <a:spcPts val="0"/>
              </a:spcAft>
              <a:buSzPts val="9600"/>
              <a:buFont typeface="Roboto"/>
              <a:buNone/>
              <a:defRPr sz="9600">
                <a:latin typeface="Roboto"/>
                <a:ea typeface="Roboto"/>
                <a:cs typeface="Roboto"/>
                <a:sym typeface="Roboto"/>
              </a:defRPr>
            </a:lvl8pPr>
            <a:lvl9pPr lvl="8">
              <a:spcBef>
                <a:spcPts val="0"/>
              </a:spcBef>
              <a:spcAft>
                <a:spcPts val="0"/>
              </a:spcAft>
              <a:buSzPts val="9600"/>
              <a:buFont typeface="Roboto"/>
              <a:buNone/>
              <a:defRPr sz="9600">
                <a:latin typeface="Roboto"/>
                <a:ea typeface="Roboto"/>
                <a:cs typeface="Roboto"/>
                <a:sym typeface="Roboto"/>
              </a:defRPr>
            </a:lvl9pPr>
          </a:lstStyle>
          <a:p>
            <a:endParaRPr/>
          </a:p>
        </p:txBody>
      </p:sp>
      <p:sp>
        <p:nvSpPr>
          <p:cNvPr id="42" name="Google Shape;42;p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pic>
        <p:nvPicPr>
          <p:cNvPr id="43" name="Google Shape;43;p9"/>
          <p:cNvPicPr preferRelativeResize="0"/>
          <p:nvPr/>
        </p:nvPicPr>
        <p:blipFill rotWithShape="1">
          <a:blip r:embed="rId2">
            <a:alphaModFix amt="8000"/>
          </a:blip>
          <a:srcRect r="50436"/>
          <a:stretch/>
        </p:blipFill>
        <p:spPr>
          <a:xfrm>
            <a:off x="6078049" y="1704793"/>
            <a:ext cx="12057549" cy="59629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10"/>
          <p:cNvSpPr/>
          <p:nvPr/>
        </p:nvSpPr>
        <p:spPr>
          <a:xfrm>
            <a:off x="9144000" y="-250"/>
            <a:ext cx="9144000" cy="9468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6" name="Google Shape;46;p10"/>
          <p:cNvSpPr txBox="1">
            <a:spLocks noGrp="1"/>
          </p:cNvSpPr>
          <p:nvPr>
            <p:ph type="title"/>
          </p:nvPr>
        </p:nvSpPr>
        <p:spPr>
          <a:xfrm>
            <a:off x="531000" y="2466350"/>
            <a:ext cx="8090400" cy="29646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7000"/>
              <a:buFont typeface="Roboto"/>
              <a:buNone/>
              <a:defRPr sz="7000">
                <a:latin typeface="Roboto"/>
                <a:ea typeface="Roboto"/>
                <a:cs typeface="Roboto"/>
                <a:sym typeface="Roboto"/>
              </a:defRPr>
            </a:lvl1pPr>
            <a:lvl2pPr lvl="1" algn="ctr">
              <a:spcBef>
                <a:spcPts val="0"/>
              </a:spcBef>
              <a:spcAft>
                <a:spcPts val="0"/>
              </a:spcAft>
              <a:buSzPts val="7000"/>
              <a:buFont typeface="Roboto"/>
              <a:buNone/>
              <a:defRPr sz="7000">
                <a:latin typeface="Roboto"/>
                <a:ea typeface="Roboto"/>
                <a:cs typeface="Roboto"/>
                <a:sym typeface="Roboto"/>
              </a:defRPr>
            </a:lvl2pPr>
            <a:lvl3pPr lvl="2" algn="ctr">
              <a:spcBef>
                <a:spcPts val="0"/>
              </a:spcBef>
              <a:spcAft>
                <a:spcPts val="0"/>
              </a:spcAft>
              <a:buSzPts val="7000"/>
              <a:buFont typeface="Roboto"/>
              <a:buNone/>
              <a:defRPr sz="7000">
                <a:latin typeface="Roboto"/>
                <a:ea typeface="Roboto"/>
                <a:cs typeface="Roboto"/>
                <a:sym typeface="Roboto"/>
              </a:defRPr>
            </a:lvl3pPr>
            <a:lvl4pPr lvl="3" algn="ctr">
              <a:spcBef>
                <a:spcPts val="0"/>
              </a:spcBef>
              <a:spcAft>
                <a:spcPts val="0"/>
              </a:spcAft>
              <a:buSzPts val="7000"/>
              <a:buFont typeface="Roboto"/>
              <a:buNone/>
              <a:defRPr sz="7000">
                <a:latin typeface="Roboto"/>
                <a:ea typeface="Roboto"/>
                <a:cs typeface="Roboto"/>
                <a:sym typeface="Roboto"/>
              </a:defRPr>
            </a:lvl4pPr>
            <a:lvl5pPr lvl="4" algn="ctr">
              <a:spcBef>
                <a:spcPts val="0"/>
              </a:spcBef>
              <a:spcAft>
                <a:spcPts val="0"/>
              </a:spcAft>
              <a:buSzPts val="7000"/>
              <a:buFont typeface="Roboto"/>
              <a:buNone/>
              <a:defRPr sz="7000">
                <a:latin typeface="Roboto"/>
                <a:ea typeface="Roboto"/>
                <a:cs typeface="Roboto"/>
                <a:sym typeface="Roboto"/>
              </a:defRPr>
            </a:lvl5pPr>
            <a:lvl6pPr lvl="5" algn="ctr">
              <a:spcBef>
                <a:spcPts val="0"/>
              </a:spcBef>
              <a:spcAft>
                <a:spcPts val="0"/>
              </a:spcAft>
              <a:buSzPts val="7000"/>
              <a:buFont typeface="Roboto"/>
              <a:buNone/>
              <a:defRPr sz="7000">
                <a:latin typeface="Roboto"/>
                <a:ea typeface="Roboto"/>
                <a:cs typeface="Roboto"/>
                <a:sym typeface="Roboto"/>
              </a:defRPr>
            </a:lvl6pPr>
            <a:lvl7pPr lvl="6" algn="ctr">
              <a:spcBef>
                <a:spcPts val="0"/>
              </a:spcBef>
              <a:spcAft>
                <a:spcPts val="0"/>
              </a:spcAft>
              <a:buSzPts val="7000"/>
              <a:buFont typeface="Roboto"/>
              <a:buNone/>
              <a:defRPr sz="7000">
                <a:latin typeface="Roboto"/>
                <a:ea typeface="Roboto"/>
                <a:cs typeface="Roboto"/>
                <a:sym typeface="Roboto"/>
              </a:defRPr>
            </a:lvl7pPr>
            <a:lvl8pPr lvl="7" algn="ctr">
              <a:spcBef>
                <a:spcPts val="0"/>
              </a:spcBef>
              <a:spcAft>
                <a:spcPts val="0"/>
              </a:spcAft>
              <a:buSzPts val="7000"/>
              <a:buFont typeface="Roboto"/>
              <a:buNone/>
              <a:defRPr sz="7000">
                <a:latin typeface="Roboto"/>
                <a:ea typeface="Roboto"/>
                <a:cs typeface="Roboto"/>
                <a:sym typeface="Roboto"/>
              </a:defRPr>
            </a:lvl8pPr>
            <a:lvl9pPr lvl="8" algn="ctr">
              <a:spcBef>
                <a:spcPts val="0"/>
              </a:spcBef>
              <a:spcAft>
                <a:spcPts val="0"/>
              </a:spcAft>
              <a:buSzPts val="7000"/>
              <a:buFont typeface="Roboto"/>
              <a:buNone/>
              <a:defRPr sz="7000">
                <a:latin typeface="Roboto"/>
                <a:ea typeface="Roboto"/>
                <a:cs typeface="Roboto"/>
                <a:sym typeface="Roboto"/>
              </a:defRPr>
            </a:lvl9pPr>
          </a:lstStyle>
          <a:p>
            <a:endParaRPr/>
          </a:p>
        </p:txBody>
      </p:sp>
      <p:sp>
        <p:nvSpPr>
          <p:cNvPr id="47" name="Google Shape;47;p10"/>
          <p:cNvSpPr txBox="1">
            <a:spLocks noGrp="1"/>
          </p:cNvSpPr>
          <p:nvPr>
            <p:ph type="subTitle" idx="1"/>
          </p:nvPr>
        </p:nvSpPr>
        <p:spPr>
          <a:xfrm>
            <a:off x="531000" y="5606150"/>
            <a:ext cx="8090400" cy="24702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4000"/>
              <a:buFont typeface="Roboto"/>
              <a:buNone/>
              <a:defRPr sz="40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8" name="Google Shape;48;p10"/>
          <p:cNvSpPr txBox="1">
            <a:spLocks noGrp="1"/>
          </p:cNvSpPr>
          <p:nvPr>
            <p:ph type="body" idx="2"/>
          </p:nvPr>
        </p:nvSpPr>
        <p:spPr>
          <a:xfrm>
            <a:off x="9879000" y="1448150"/>
            <a:ext cx="7674000" cy="7390200"/>
          </a:xfrm>
          <a:prstGeom prst="rect">
            <a:avLst/>
          </a:prstGeom>
        </p:spPr>
        <p:txBody>
          <a:bodyPr spcFirstLastPara="1" wrap="square" lIns="182850" tIns="182850" rIns="182850" bIns="182850" anchor="ctr" anchorCtr="0">
            <a:normAutofit/>
          </a:bodyPr>
          <a:lstStyle>
            <a:lvl1pPr marL="457200" lvl="0" indent="-457200">
              <a:spcBef>
                <a:spcPts val="0"/>
              </a:spcBef>
              <a:spcAft>
                <a:spcPts val="0"/>
              </a:spcAft>
              <a:buSzPts val="3600"/>
              <a:buFont typeface="Roboto"/>
              <a:buChar char="●"/>
              <a:defRPr>
                <a:latin typeface="Roboto"/>
                <a:ea typeface="Roboto"/>
                <a:cs typeface="Roboto"/>
                <a:sym typeface="Roboto"/>
              </a:defRPr>
            </a:lvl1pPr>
            <a:lvl2pPr marL="914400" lvl="1" indent="-406400">
              <a:spcBef>
                <a:spcPts val="0"/>
              </a:spcBef>
              <a:spcAft>
                <a:spcPts val="0"/>
              </a:spcAft>
              <a:buSzPts val="2800"/>
              <a:buFont typeface="Roboto"/>
              <a:buChar char="○"/>
              <a:defRPr>
                <a:latin typeface="Roboto"/>
                <a:ea typeface="Roboto"/>
                <a:cs typeface="Roboto"/>
                <a:sym typeface="Roboto"/>
              </a:defRPr>
            </a:lvl2pPr>
            <a:lvl3pPr marL="1371600" lvl="2" indent="-406400">
              <a:spcBef>
                <a:spcPts val="0"/>
              </a:spcBef>
              <a:spcAft>
                <a:spcPts val="0"/>
              </a:spcAft>
              <a:buSzPts val="2800"/>
              <a:buFont typeface="Roboto"/>
              <a:buChar char="■"/>
              <a:defRPr>
                <a:latin typeface="Roboto"/>
                <a:ea typeface="Roboto"/>
                <a:cs typeface="Roboto"/>
                <a:sym typeface="Roboto"/>
              </a:defRPr>
            </a:lvl3pPr>
            <a:lvl4pPr marL="1828800" lvl="3" indent="-406400">
              <a:spcBef>
                <a:spcPts val="0"/>
              </a:spcBef>
              <a:spcAft>
                <a:spcPts val="0"/>
              </a:spcAft>
              <a:buSzPts val="2800"/>
              <a:buFont typeface="Roboto"/>
              <a:buChar char="●"/>
              <a:defRPr>
                <a:latin typeface="Roboto"/>
                <a:ea typeface="Roboto"/>
                <a:cs typeface="Roboto"/>
                <a:sym typeface="Roboto"/>
              </a:defRPr>
            </a:lvl4pPr>
            <a:lvl5pPr marL="2286000" lvl="4" indent="-406400">
              <a:spcBef>
                <a:spcPts val="0"/>
              </a:spcBef>
              <a:spcAft>
                <a:spcPts val="0"/>
              </a:spcAft>
              <a:buSzPts val="2800"/>
              <a:buFont typeface="Roboto"/>
              <a:buChar char="○"/>
              <a:defRPr>
                <a:latin typeface="Roboto"/>
                <a:ea typeface="Roboto"/>
                <a:cs typeface="Roboto"/>
                <a:sym typeface="Roboto"/>
              </a:defRPr>
            </a:lvl5pPr>
            <a:lvl6pPr marL="2743200" lvl="5" indent="-406400">
              <a:spcBef>
                <a:spcPts val="0"/>
              </a:spcBef>
              <a:spcAft>
                <a:spcPts val="0"/>
              </a:spcAft>
              <a:buSzPts val="2800"/>
              <a:buFont typeface="Roboto"/>
              <a:buChar char="■"/>
              <a:defRPr>
                <a:latin typeface="Roboto"/>
                <a:ea typeface="Roboto"/>
                <a:cs typeface="Roboto"/>
                <a:sym typeface="Roboto"/>
              </a:defRPr>
            </a:lvl6pPr>
            <a:lvl7pPr marL="3200400" lvl="6" indent="-406400">
              <a:spcBef>
                <a:spcPts val="0"/>
              </a:spcBef>
              <a:spcAft>
                <a:spcPts val="0"/>
              </a:spcAft>
              <a:buSzPts val="2800"/>
              <a:buFont typeface="Roboto"/>
              <a:buChar char="●"/>
              <a:defRPr>
                <a:latin typeface="Roboto"/>
                <a:ea typeface="Roboto"/>
                <a:cs typeface="Roboto"/>
                <a:sym typeface="Roboto"/>
              </a:defRPr>
            </a:lvl7pPr>
            <a:lvl8pPr marL="3657600" lvl="7" indent="-406400">
              <a:spcBef>
                <a:spcPts val="0"/>
              </a:spcBef>
              <a:spcAft>
                <a:spcPts val="0"/>
              </a:spcAft>
              <a:buSzPts val="2800"/>
              <a:buFont typeface="Roboto"/>
              <a:buChar char="○"/>
              <a:defRPr>
                <a:latin typeface="Roboto"/>
                <a:ea typeface="Roboto"/>
                <a:cs typeface="Roboto"/>
                <a:sym typeface="Roboto"/>
              </a:defRPr>
            </a:lvl8pPr>
            <a:lvl9pPr marL="4114800" lvl="8" indent="-406400">
              <a:spcBef>
                <a:spcPts val="0"/>
              </a:spcBef>
              <a:spcAft>
                <a:spcPts val="0"/>
              </a:spcAft>
              <a:buSzPts val="2800"/>
              <a:buFont typeface="Roboto"/>
              <a:buChar char="■"/>
              <a:defRPr>
                <a:latin typeface="Roboto"/>
                <a:ea typeface="Roboto"/>
                <a:cs typeface="Roboto"/>
                <a:sym typeface="Roboto"/>
              </a:defRPr>
            </a:lvl9pPr>
          </a:lstStyle>
          <a:p>
            <a:endParaRPr/>
          </a:p>
        </p:txBody>
      </p:sp>
      <p:sp>
        <p:nvSpPr>
          <p:cNvPr id="49" name="Google Shape;49;p1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1"/>
          <p:cNvSpPr txBox="1">
            <a:spLocks noGrp="1"/>
          </p:cNvSpPr>
          <p:nvPr>
            <p:ph type="body" idx="1"/>
          </p:nvPr>
        </p:nvSpPr>
        <p:spPr>
          <a:xfrm>
            <a:off x="623400" y="8461150"/>
            <a:ext cx="11997600" cy="1210200"/>
          </a:xfrm>
          <a:prstGeom prst="rect">
            <a:avLst/>
          </a:prstGeom>
        </p:spPr>
        <p:txBody>
          <a:bodyPr spcFirstLastPara="1" wrap="square" lIns="182850" tIns="182850" rIns="182850" bIns="182850" anchor="ctr" anchorCtr="0">
            <a:normAutofit/>
          </a:bodyPr>
          <a:lstStyle>
            <a:lvl1pPr marL="457200" lvl="0" indent="-228600">
              <a:lnSpc>
                <a:spcPct val="100000"/>
              </a:lnSpc>
              <a:spcBef>
                <a:spcPts val="0"/>
              </a:spcBef>
              <a:spcAft>
                <a:spcPts val="0"/>
              </a:spcAft>
              <a:buSzPts val="3600"/>
              <a:buFont typeface="Roboto"/>
              <a:buNone/>
              <a:defRPr>
                <a:latin typeface="Roboto"/>
                <a:ea typeface="Roboto"/>
                <a:cs typeface="Roboto"/>
                <a:sym typeface="Roboto"/>
              </a:defRPr>
            </a:lvl1pPr>
          </a:lstStyle>
          <a:p>
            <a:endParaRPr/>
          </a:p>
        </p:txBody>
      </p:sp>
      <p:sp>
        <p:nvSpPr>
          <p:cNvPr id="52" name="Google Shape;52;p11"/>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pic>
        <p:nvPicPr>
          <p:cNvPr id="53" name="Google Shape;53;p11"/>
          <p:cNvPicPr preferRelativeResize="0"/>
          <p:nvPr/>
        </p:nvPicPr>
        <p:blipFill rotWithShape="1">
          <a:blip r:embed="rId2">
            <a:alphaModFix amt="8000"/>
          </a:blip>
          <a:srcRect r="50436"/>
          <a:stretch/>
        </p:blipFill>
        <p:spPr>
          <a:xfrm>
            <a:off x="6078049" y="1704793"/>
            <a:ext cx="12057549" cy="59629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2"/>
          <p:cNvSpPr txBox="1">
            <a:spLocks noGrp="1"/>
          </p:cNvSpPr>
          <p:nvPr>
            <p:ph type="title" hasCustomPrompt="1"/>
          </p:nvPr>
        </p:nvSpPr>
        <p:spPr>
          <a:xfrm>
            <a:off x="623400" y="398500"/>
            <a:ext cx="17041200" cy="39270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24000"/>
              <a:buFont typeface="Roboto"/>
              <a:buNone/>
              <a:defRPr sz="24000">
                <a:latin typeface="Roboto"/>
                <a:ea typeface="Roboto"/>
                <a:cs typeface="Roboto"/>
                <a:sym typeface="Roboto"/>
              </a:defRPr>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56" name="Google Shape;56;p12"/>
          <p:cNvSpPr txBox="1">
            <a:spLocks noGrp="1"/>
          </p:cNvSpPr>
          <p:nvPr>
            <p:ph type="body" idx="1"/>
          </p:nvPr>
        </p:nvSpPr>
        <p:spPr>
          <a:xfrm>
            <a:off x="623400" y="4490700"/>
            <a:ext cx="17041200" cy="2601600"/>
          </a:xfrm>
          <a:prstGeom prst="rect">
            <a:avLst/>
          </a:prstGeom>
        </p:spPr>
        <p:txBody>
          <a:bodyPr spcFirstLastPara="1" wrap="square" lIns="182850" tIns="182850" rIns="182850" bIns="182850" anchor="t" anchorCtr="0">
            <a:normAutofit/>
          </a:bodyPr>
          <a:lstStyle>
            <a:lvl1pPr marL="457200" lvl="0" indent="-457200" algn="ctr">
              <a:spcBef>
                <a:spcPts val="0"/>
              </a:spcBef>
              <a:spcAft>
                <a:spcPts val="0"/>
              </a:spcAft>
              <a:buSzPts val="3600"/>
              <a:buFont typeface="Roboto"/>
              <a:buChar char="●"/>
              <a:defRPr>
                <a:latin typeface="Roboto"/>
                <a:ea typeface="Roboto"/>
                <a:cs typeface="Roboto"/>
                <a:sym typeface="Roboto"/>
              </a:defRPr>
            </a:lvl1pPr>
            <a:lvl2pPr marL="914400" lvl="1" indent="-406400" algn="ctr">
              <a:spcBef>
                <a:spcPts val="0"/>
              </a:spcBef>
              <a:spcAft>
                <a:spcPts val="0"/>
              </a:spcAft>
              <a:buSzPts val="2800"/>
              <a:buFont typeface="Roboto"/>
              <a:buChar char="○"/>
              <a:defRPr>
                <a:latin typeface="Roboto"/>
                <a:ea typeface="Roboto"/>
                <a:cs typeface="Roboto"/>
                <a:sym typeface="Roboto"/>
              </a:defRPr>
            </a:lvl2pPr>
            <a:lvl3pPr marL="1371600" lvl="2" indent="-406400" algn="ctr">
              <a:spcBef>
                <a:spcPts val="0"/>
              </a:spcBef>
              <a:spcAft>
                <a:spcPts val="0"/>
              </a:spcAft>
              <a:buSzPts val="2800"/>
              <a:buFont typeface="Roboto"/>
              <a:buChar char="■"/>
              <a:defRPr>
                <a:latin typeface="Roboto"/>
                <a:ea typeface="Roboto"/>
                <a:cs typeface="Roboto"/>
                <a:sym typeface="Roboto"/>
              </a:defRPr>
            </a:lvl3pPr>
            <a:lvl4pPr marL="1828800" lvl="3" indent="-406400" algn="ctr">
              <a:spcBef>
                <a:spcPts val="0"/>
              </a:spcBef>
              <a:spcAft>
                <a:spcPts val="0"/>
              </a:spcAft>
              <a:buSzPts val="2800"/>
              <a:buFont typeface="Roboto"/>
              <a:buChar char="●"/>
              <a:defRPr>
                <a:latin typeface="Roboto"/>
                <a:ea typeface="Roboto"/>
                <a:cs typeface="Roboto"/>
                <a:sym typeface="Roboto"/>
              </a:defRPr>
            </a:lvl4pPr>
            <a:lvl5pPr marL="2286000" lvl="4" indent="-406400" algn="ctr">
              <a:spcBef>
                <a:spcPts val="0"/>
              </a:spcBef>
              <a:spcAft>
                <a:spcPts val="0"/>
              </a:spcAft>
              <a:buSzPts val="2800"/>
              <a:buFont typeface="Roboto"/>
              <a:buChar char="○"/>
              <a:defRPr>
                <a:latin typeface="Roboto"/>
                <a:ea typeface="Roboto"/>
                <a:cs typeface="Roboto"/>
                <a:sym typeface="Roboto"/>
              </a:defRPr>
            </a:lvl5pPr>
            <a:lvl6pPr marL="2743200" lvl="5" indent="-406400" algn="ctr">
              <a:spcBef>
                <a:spcPts val="0"/>
              </a:spcBef>
              <a:spcAft>
                <a:spcPts val="0"/>
              </a:spcAft>
              <a:buSzPts val="2800"/>
              <a:buFont typeface="Roboto"/>
              <a:buChar char="■"/>
              <a:defRPr>
                <a:latin typeface="Roboto"/>
                <a:ea typeface="Roboto"/>
                <a:cs typeface="Roboto"/>
                <a:sym typeface="Roboto"/>
              </a:defRPr>
            </a:lvl6pPr>
            <a:lvl7pPr marL="3200400" lvl="6" indent="-406400" algn="ctr">
              <a:spcBef>
                <a:spcPts val="0"/>
              </a:spcBef>
              <a:spcAft>
                <a:spcPts val="0"/>
              </a:spcAft>
              <a:buSzPts val="2800"/>
              <a:buFont typeface="Roboto"/>
              <a:buChar char="●"/>
              <a:defRPr>
                <a:latin typeface="Roboto"/>
                <a:ea typeface="Roboto"/>
                <a:cs typeface="Roboto"/>
                <a:sym typeface="Roboto"/>
              </a:defRPr>
            </a:lvl7pPr>
            <a:lvl8pPr marL="3657600" lvl="7" indent="-406400" algn="ctr">
              <a:spcBef>
                <a:spcPts val="0"/>
              </a:spcBef>
              <a:spcAft>
                <a:spcPts val="0"/>
              </a:spcAft>
              <a:buSzPts val="2800"/>
              <a:buFont typeface="Roboto"/>
              <a:buChar char="○"/>
              <a:defRPr>
                <a:latin typeface="Roboto"/>
                <a:ea typeface="Roboto"/>
                <a:cs typeface="Roboto"/>
                <a:sym typeface="Roboto"/>
              </a:defRPr>
            </a:lvl8pPr>
            <a:lvl9pPr marL="4114800" lvl="8" indent="-406400" algn="ctr">
              <a:spcBef>
                <a:spcPts val="0"/>
              </a:spcBef>
              <a:spcAft>
                <a:spcPts val="0"/>
              </a:spcAft>
              <a:buSzPts val="2800"/>
              <a:buFont typeface="Roboto"/>
              <a:buChar char="■"/>
              <a:defRPr>
                <a:latin typeface="Roboto"/>
                <a:ea typeface="Roboto"/>
                <a:cs typeface="Roboto"/>
                <a:sym typeface="Roboto"/>
              </a:defRPr>
            </a:lvl9pPr>
          </a:lstStyle>
          <a:p>
            <a:endParaRPr/>
          </a:p>
        </p:txBody>
      </p:sp>
      <p:sp>
        <p:nvSpPr>
          <p:cNvPr id="57" name="Google Shape;57;p1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pic>
        <p:nvPicPr>
          <p:cNvPr id="58" name="Google Shape;58;p12"/>
          <p:cNvPicPr preferRelativeResize="0"/>
          <p:nvPr/>
        </p:nvPicPr>
        <p:blipFill rotWithShape="1">
          <a:blip r:embed="rId2">
            <a:alphaModFix amt="8000"/>
          </a:blip>
          <a:srcRect r="50436"/>
          <a:stretch/>
        </p:blipFill>
        <p:spPr>
          <a:xfrm>
            <a:off x="6078049" y="1704793"/>
            <a:ext cx="12057549" cy="59629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62280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rgbClr val="032967"/>
              </a:buClr>
              <a:buSzPts val="5600"/>
              <a:buFont typeface="Roboto"/>
              <a:buNone/>
              <a:defRPr sz="5600">
                <a:solidFill>
                  <a:srgbClr val="032967"/>
                </a:solidFill>
                <a:latin typeface="Roboto"/>
                <a:ea typeface="Roboto"/>
                <a:cs typeface="Roboto"/>
                <a:sym typeface="Roboto"/>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a:endParaRPr/>
          </a:p>
        </p:txBody>
      </p:sp>
      <p:sp>
        <p:nvSpPr>
          <p:cNvPr id="7" name="Google Shape;7;p1"/>
          <p:cNvSpPr txBox="1">
            <a:spLocks noGrp="1"/>
          </p:cNvSpPr>
          <p:nvPr>
            <p:ph type="body" idx="1"/>
          </p:nvPr>
        </p:nvSpPr>
        <p:spPr>
          <a:xfrm>
            <a:off x="623400" y="1904013"/>
            <a:ext cx="17041200" cy="7233600"/>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rgbClr val="032967"/>
              </a:buClr>
              <a:buSzPts val="3600"/>
              <a:buFont typeface="Roboto"/>
              <a:buChar char="●"/>
              <a:defRPr sz="3600">
                <a:solidFill>
                  <a:srgbClr val="032967"/>
                </a:solidFill>
                <a:latin typeface="Roboto"/>
                <a:ea typeface="Roboto"/>
                <a:cs typeface="Roboto"/>
                <a:sym typeface="Roboto"/>
              </a:defRPr>
            </a:lvl1pPr>
            <a:lvl2pPr marL="914400" lvl="1" indent="-406400">
              <a:lnSpc>
                <a:spcPct val="115000"/>
              </a:lnSpc>
              <a:spcBef>
                <a:spcPts val="0"/>
              </a:spcBef>
              <a:spcAft>
                <a:spcPts val="0"/>
              </a:spcAft>
              <a:buClr>
                <a:srgbClr val="032967"/>
              </a:buClr>
              <a:buSzPts val="2800"/>
              <a:buFont typeface="Roboto"/>
              <a:buChar char="○"/>
              <a:defRPr sz="2800">
                <a:solidFill>
                  <a:srgbClr val="032967"/>
                </a:solidFill>
                <a:latin typeface="Roboto"/>
                <a:ea typeface="Roboto"/>
                <a:cs typeface="Roboto"/>
                <a:sym typeface="Roboto"/>
              </a:defRPr>
            </a:lvl2pPr>
            <a:lvl3pPr marL="1371600" lvl="2" indent="-406400">
              <a:lnSpc>
                <a:spcPct val="115000"/>
              </a:lnSpc>
              <a:spcBef>
                <a:spcPts val="0"/>
              </a:spcBef>
              <a:spcAft>
                <a:spcPts val="0"/>
              </a:spcAft>
              <a:buClr>
                <a:srgbClr val="032967"/>
              </a:buClr>
              <a:buSzPts val="2800"/>
              <a:buFont typeface="Roboto"/>
              <a:buChar char="■"/>
              <a:defRPr sz="2800">
                <a:solidFill>
                  <a:srgbClr val="032967"/>
                </a:solidFill>
                <a:latin typeface="Roboto"/>
                <a:ea typeface="Roboto"/>
                <a:cs typeface="Roboto"/>
                <a:sym typeface="Roboto"/>
              </a:defRPr>
            </a:lvl3pPr>
            <a:lvl4pPr marL="1828800" lvl="3" indent="-406400">
              <a:lnSpc>
                <a:spcPct val="115000"/>
              </a:lnSpc>
              <a:spcBef>
                <a:spcPts val="0"/>
              </a:spcBef>
              <a:spcAft>
                <a:spcPts val="0"/>
              </a:spcAft>
              <a:buClr>
                <a:srgbClr val="032967"/>
              </a:buClr>
              <a:buSzPts val="2800"/>
              <a:buFont typeface="Roboto"/>
              <a:buChar char="●"/>
              <a:defRPr sz="2800">
                <a:solidFill>
                  <a:srgbClr val="032967"/>
                </a:solidFill>
                <a:latin typeface="Roboto"/>
                <a:ea typeface="Roboto"/>
                <a:cs typeface="Roboto"/>
                <a:sym typeface="Roboto"/>
              </a:defRPr>
            </a:lvl4pPr>
            <a:lvl5pPr marL="2286000" lvl="4" indent="-406400">
              <a:lnSpc>
                <a:spcPct val="115000"/>
              </a:lnSpc>
              <a:spcBef>
                <a:spcPts val="0"/>
              </a:spcBef>
              <a:spcAft>
                <a:spcPts val="0"/>
              </a:spcAft>
              <a:buClr>
                <a:srgbClr val="032967"/>
              </a:buClr>
              <a:buSzPts val="2800"/>
              <a:buFont typeface="Roboto"/>
              <a:buChar char="○"/>
              <a:defRPr sz="2800">
                <a:solidFill>
                  <a:srgbClr val="032967"/>
                </a:solidFill>
                <a:latin typeface="Roboto"/>
                <a:ea typeface="Roboto"/>
                <a:cs typeface="Roboto"/>
                <a:sym typeface="Roboto"/>
              </a:defRPr>
            </a:lvl5pPr>
            <a:lvl6pPr marL="2743200" lvl="5" indent="-406400">
              <a:lnSpc>
                <a:spcPct val="115000"/>
              </a:lnSpc>
              <a:spcBef>
                <a:spcPts val="0"/>
              </a:spcBef>
              <a:spcAft>
                <a:spcPts val="0"/>
              </a:spcAft>
              <a:buClr>
                <a:srgbClr val="032967"/>
              </a:buClr>
              <a:buSzPts val="2800"/>
              <a:buFont typeface="Roboto"/>
              <a:buChar char="■"/>
              <a:defRPr sz="2800">
                <a:solidFill>
                  <a:srgbClr val="032967"/>
                </a:solidFill>
                <a:latin typeface="Roboto"/>
                <a:ea typeface="Roboto"/>
                <a:cs typeface="Roboto"/>
                <a:sym typeface="Roboto"/>
              </a:defRPr>
            </a:lvl6pPr>
            <a:lvl7pPr marL="3200400" lvl="6" indent="-406400">
              <a:lnSpc>
                <a:spcPct val="115000"/>
              </a:lnSpc>
              <a:spcBef>
                <a:spcPts val="0"/>
              </a:spcBef>
              <a:spcAft>
                <a:spcPts val="0"/>
              </a:spcAft>
              <a:buClr>
                <a:srgbClr val="032967"/>
              </a:buClr>
              <a:buSzPts val="2800"/>
              <a:buFont typeface="Roboto"/>
              <a:buChar char="●"/>
              <a:defRPr sz="2800">
                <a:solidFill>
                  <a:srgbClr val="032967"/>
                </a:solidFill>
                <a:latin typeface="Roboto"/>
                <a:ea typeface="Roboto"/>
                <a:cs typeface="Roboto"/>
                <a:sym typeface="Roboto"/>
              </a:defRPr>
            </a:lvl7pPr>
            <a:lvl8pPr marL="3657600" lvl="7" indent="-406400">
              <a:lnSpc>
                <a:spcPct val="115000"/>
              </a:lnSpc>
              <a:spcBef>
                <a:spcPts val="0"/>
              </a:spcBef>
              <a:spcAft>
                <a:spcPts val="0"/>
              </a:spcAft>
              <a:buClr>
                <a:srgbClr val="032967"/>
              </a:buClr>
              <a:buSzPts val="2800"/>
              <a:buFont typeface="Roboto"/>
              <a:buChar char="○"/>
              <a:defRPr sz="2800">
                <a:solidFill>
                  <a:srgbClr val="032967"/>
                </a:solidFill>
                <a:latin typeface="Roboto"/>
                <a:ea typeface="Roboto"/>
                <a:cs typeface="Roboto"/>
                <a:sym typeface="Roboto"/>
              </a:defRPr>
            </a:lvl8pPr>
            <a:lvl9pPr marL="4114800" lvl="8" indent="-406400">
              <a:lnSpc>
                <a:spcPct val="115000"/>
              </a:lnSpc>
              <a:spcBef>
                <a:spcPts val="0"/>
              </a:spcBef>
              <a:spcAft>
                <a:spcPts val="0"/>
              </a:spcAft>
              <a:buClr>
                <a:srgbClr val="032967"/>
              </a:buClr>
              <a:buSzPts val="2800"/>
              <a:buFont typeface="Roboto"/>
              <a:buChar char="■"/>
              <a:defRPr sz="2800">
                <a:solidFill>
                  <a:srgbClr val="032967"/>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pic>
        <p:nvPicPr>
          <p:cNvPr id="9" name="Google Shape;9;p1"/>
          <p:cNvPicPr preferRelativeResize="0"/>
          <p:nvPr/>
        </p:nvPicPr>
        <p:blipFill>
          <a:blip r:embed="rId11">
            <a:alphaModFix/>
          </a:blip>
          <a:stretch>
            <a:fillRect/>
          </a:stretch>
        </p:blipFill>
        <p:spPr>
          <a:xfrm>
            <a:off x="0" y="9525025"/>
            <a:ext cx="18288000" cy="7619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43.sv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4.jp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The challenge</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780104" y="2713433"/>
            <a:ext cx="11269734" cy="3264579"/>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There was a choice of challenges</a:t>
            </a:r>
            <a:br>
              <a:rPr lang="en-US" sz="4800" spc="-100" dirty="0">
                <a:solidFill>
                  <a:srgbClr val="3494BA"/>
                </a:solidFill>
                <a:latin typeface="Calibri" panose="020F0502020204030204" pitchFamily="34" charset="0"/>
                <a:cs typeface="Calibri" panose="020F0502020204030204" pitchFamily="34" charset="0"/>
              </a:rPr>
            </a:br>
            <a:br>
              <a:rPr lang="en-US" sz="4800" spc="-100" dirty="0">
                <a:solidFill>
                  <a:srgbClr val="3494BA"/>
                </a:solidFill>
                <a:latin typeface="Calibri" panose="020F0502020204030204" pitchFamily="34" charset="0"/>
                <a:cs typeface="Calibri" panose="020F0502020204030204" pitchFamily="34" charset="0"/>
              </a:rPr>
            </a:br>
            <a:r>
              <a:rPr lang="en-US" sz="4800" spc="-100" dirty="0">
                <a:solidFill>
                  <a:srgbClr val="3494BA"/>
                </a:solidFill>
                <a:latin typeface="Calibri" panose="020F0502020204030204" pitchFamily="34" charset="0"/>
                <a:cs typeface="Calibri" panose="020F0502020204030204" pitchFamily="34" charset="0"/>
              </a:rPr>
              <a:t>The project I was involved in was to recreate the Windows calculator app</a:t>
            </a:r>
          </a:p>
        </p:txBody>
      </p:sp>
      <p:sp>
        <p:nvSpPr>
          <p:cNvPr id="4" name="Title 1">
            <a:extLst>
              <a:ext uri="{FF2B5EF4-FFF2-40B4-BE49-F238E27FC236}">
                <a16:creationId xmlns:a16="http://schemas.microsoft.com/office/drawing/2014/main" id="{B40F88A4-E91E-1166-0250-ACE4641FE1A5}"/>
              </a:ext>
            </a:extLst>
          </p:cNvPr>
          <p:cNvSpPr txBox="1">
            <a:spLocks/>
          </p:cNvSpPr>
          <p:nvPr/>
        </p:nvSpPr>
        <p:spPr>
          <a:xfrm>
            <a:off x="780104" y="6251336"/>
            <a:ext cx="11171104" cy="1628737"/>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spc="-100" dirty="0">
                <a:solidFill>
                  <a:srgbClr val="3494BA"/>
                </a:solidFill>
                <a:latin typeface="Calibri" panose="020F0502020204030204" pitchFamily="34" charset="0"/>
                <a:cs typeface="Calibri" panose="020F0502020204030204" pitchFamily="34" charset="0"/>
              </a:rPr>
              <a:t>This sounded </a:t>
            </a:r>
            <a:r>
              <a:rPr lang="en-US" sz="4800" b="1" spc="-100" dirty="0">
                <a:solidFill>
                  <a:srgbClr val="3494BA"/>
                </a:solidFill>
                <a:latin typeface="Calibri" panose="020F0502020204030204" pitchFamily="34" charset="0"/>
                <a:cs typeface="Calibri" panose="020F0502020204030204" pitchFamily="34" charset="0"/>
              </a:rPr>
              <a:t>easy</a:t>
            </a:r>
            <a:r>
              <a:rPr lang="en-US" sz="4800" spc="-100" dirty="0">
                <a:solidFill>
                  <a:srgbClr val="3494BA"/>
                </a:solidFill>
                <a:latin typeface="Calibri" panose="020F0502020204030204" pitchFamily="34" charset="0"/>
                <a:cs typeface="Calibri" panose="020F0502020204030204" pitchFamily="34" charset="0"/>
              </a:rPr>
              <a:t> to me and because I am very </a:t>
            </a:r>
            <a:r>
              <a:rPr lang="en-US" sz="4800" strike="sngStrike" spc="-100" dirty="0">
                <a:solidFill>
                  <a:schemeClr val="tx2">
                    <a:lumMod val="75000"/>
                  </a:schemeClr>
                </a:solidFill>
                <a:latin typeface="Calibri" panose="020F0502020204030204" pitchFamily="34" charset="0"/>
                <a:cs typeface="Calibri" panose="020F0502020204030204" pitchFamily="34" charset="0"/>
              </a:rPr>
              <a:t>lazy</a:t>
            </a:r>
            <a:r>
              <a:rPr lang="en-US" sz="4800" spc="-100" dirty="0">
                <a:solidFill>
                  <a:srgbClr val="3494BA"/>
                </a:solidFill>
                <a:latin typeface="Calibri" panose="020F0502020204030204" pitchFamily="34" charset="0"/>
                <a:cs typeface="Calibri" panose="020F0502020204030204" pitchFamily="34" charset="0"/>
              </a:rPr>
              <a:t> busy it sounded ideal</a:t>
            </a:r>
          </a:p>
        </p:txBody>
      </p:sp>
      <p:pic>
        <p:nvPicPr>
          <p:cNvPr id="6" name="Picture 5" descr="A picture containing text, white&#10;&#10;Description automatically generated">
            <a:extLst>
              <a:ext uri="{FF2B5EF4-FFF2-40B4-BE49-F238E27FC236}">
                <a16:creationId xmlns:a16="http://schemas.microsoft.com/office/drawing/2014/main" id="{EFB5B3B5-9658-C704-526B-2574AB2C89F8}"/>
              </a:ext>
            </a:extLst>
          </p:cNvPr>
          <p:cNvPicPr>
            <a:picLocks noChangeAspect="1"/>
          </p:cNvPicPr>
          <p:nvPr/>
        </p:nvPicPr>
        <p:blipFill>
          <a:blip r:embed="rId3"/>
          <a:stretch>
            <a:fillRect/>
          </a:stretch>
        </p:blipFill>
        <p:spPr>
          <a:xfrm>
            <a:off x="12510749" y="2942918"/>
            <a:ext cx="4848902" cy="4401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826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FireMonkey FMX or VCL?</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4897571" y="3219488"/>
            <a:ext cx="11475904" cy="1628737"/>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The requirement was to pick a framework of your choice – VCL or FireMonkey FMX</a:t>
            </a:r>
          </a:p>
        </p:txBody>
      </p:sp>
      <p:sp>
        <p:nvSpPr>
          <p:cNvPr id="4" name="Title 1">
            <a:extLst>
              <a:ext uri="{FF2B5EF4-FFF2-40B4-BE49-F238E27FC236}">
                <a16:creationId xmlns:a16="http://schemas.microsoft.com/office/drawing/2014/main" id="{B40F88A4-E91E-1166-0250-ACE4641FE1A5}"/>
              </a:ext>
            </a:extLst>
          </p:cNvPr>
          <p:cNvSpPr txBox="1">
            <a:spLocks/>
          </p:cNvSpPr>
          <p:nvPr/>
        </p:nvSpPr>
        <p:spPr>
          <a:xfrm>
            <a:off x="4897571" y="5529281"/>
            <a:ext cx="11171104" cy="1628737"/>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spc="-100" dirty="0">
                <a:solidFill>
                  <a:srgbClr val="3494BA"/>
                </a:solidFill>
                <a:latin typeface="Calibri" panose="020F0502020204030204" pitchFamily="34" charset="0"/>
                <a:cs typeface="Calibri" panose="020F0502020204030204" pitchFamily="34" charset="0"/>
              </a:rPr>
              <a:t>And code the app in that framework as quickly and accurately as you possibly can</a:t>
            </a:r>
          </a:p>
        </p:txBody>
      </p:sp>
      <p:pic>
        <p:nvPicPr>
          <p:cNvPr id="5" name="Picture 4">
            <a:extLst>
              <a:ext uri="{FF2B5EF4-FFF2-40B4-BE49-F238E27FC236}">
                <a16:creationId xmlns:a16="http://schemas.microsoft.com/office/drawing/2014/main" id="{801996EE-2396-1DEB-FB62-AD2748FB53DC}"/>
              </a:ext>
            </a:extLst>
          </p:cNvPr>
          <p:cNvPicPr>
            <a:picLocks noChangeAspect="1"/>
          </p:cNvPicPr>
          <p:nvPr/>
        </p:nvPicPr>
        <p:blipFill>
          <a:blip r:embed="rId3"/>
          <a:stretch>
            <a:fillRect/>
          </a:stretch>
        </p:blipFill>
        <p:spPr>
          <a:xfrm>
            <a:off x="724224" y="3028988"/>
            <a:ext cx="3347177" cy="44239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4989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10920787"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Then I had a really </a:t>
            </a:r>
            <a:r>
              <a:rPr lang="en-US" sz="6000" strike="sngStrike" cap="all" spc="-100" dirty="0">
                <a:solidFill>
                  <a:schemeClr val="tx2">
                    <a:lumMod val="75000"/>
                  </a:schemeClr>
                </a:solidFill>
                <a:latin typeface="Calibri" panose="020F0502020204030204" pitchFamily="34" charset="0"/>
                <a:cs typeface="Calibri" panose="020F0502020204030204" pitchFamily="34" charset="0"/>
              </a:rPr>
              <a:t>dumb</a:t>
            </a:r>
            <a:r>
              <a:rPr lang="en-US" sz="6000" b="1" cap="all" spc="-100" dirty="0">
                <a:solidFill>
                  <a:schemeClr val="bg1"/>
                </a:solidFill>
                <a:latin typeface="Calibri" panose="020F0502020204030204" pitchFamily="34" charset="0"/>
                <a:cs typeface="Calibri" panose="020F0502020204030204" pitchFamily="34" charset="0"/>
              </a:rPr>
              <a:t> SMART Idea</a:t>
            </a:r>
          </a:p>
        </p:txBody>
      </p:sp>
      <p:sp>
        <p:nvSpPr>
          <p:cNvPr id="4" name="Title 1">
            <a:extLst>
              <a:ext uri="{FF2B5EF4-FFF2-40B4-BE49-F238E27FC236}">
                <a16:creationId xmlns:a16="http://schemas.microsoft.com/office/drawing/2014/main" id="{B40F88A4-E91E-1166-0250-ACE4641FE1A5}"/>
              </a:ext>
            </a:extLst>
          </p:cNvPr>
          <p:cNvSpPr txBox="1">
            <a:spLocks/>
          </p:cNvSpPr>
          <p:nvPr/>
        </p:nvSpPr>
        <p:spPr>
          <a:xfrm>
            <a:off x="839921" y="5967431"/>
            <a:ext cx="11171104" cy="1628737"/>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spc="-100" dirty="0">
                <a:solidFill>
                  <a:srgbClr val="3494BA"/>
                </a:solidFill>
                <a:latin typeface="Calibri" panose="020F0502020204030204" pitchFamily="34" charset="0"/>
                <a:cs typeface="Calibri" panose="020F0502020204030204" pitchFamily="34" charset="0"/>
              </a:rPr>
              <a:t>Why write </a:t>
            </a:r>
            <a:r>
              <a:rPr lang="en-US" sz="4800" b="1" spc="-100" dirty="0">
                <a:solidFill>
                  <a:srgbClr val="3494BA"/>
                </a:solidFill>
                <a:latin typeface="Calibri" panose="020F0502020204030204" pitchFamily="34" charset="0"/>
                <a:cs typeface="Calibri" panose="020F0502020204030204" pitchFamily="34" charset="0"/>
              </a:rPr>
              <a:t>one</a:t>
            </a:r>
            <a:r>
              <a:rPr lang="en-US" sz="4800" spc="-100" dirty="0">
                <a:solidFill>
                  <a:srgbClr val="3494BA"/>
                </a:solidFill>
                <a:latin typeface="Calibri" panose="020F0502020204030204" pitchFamily="34" charset="0"/>
                <a:cs typeface="Calibri" panose="020F0502020204030204" pitchFamily="34" charset="0"/>
              </a:rPr>
              <a:t> app when you can write </a:t>
            </a:r>
            <a:r>
              <a:rPr lang="en-US" sz="4800" b="1" spc="-100" dirty="0">
                <a:solidFill>
                  <a:srgbClr val="3494BA"/>
                </a:solidFill>
                <a:latin typeface="Calibri" panose="020F0502020204030204" pitchFamily="34" charset="0"/>
                <a:cs typeface="Calibri" panose="020F0502020204030204" pitchFamily="34" charset="0"/>
              </a:rPr>
              <a:t>eight</a:t>
            </a:r>
            <a:r>
              <a:rPr lang="en-US" sz="4800" spc="-100" dirty="0">
                <a:solidFill>
                  <a:srgbClr val="3494BA"/>
                </a:solidFill>
                <a:latin typeface="Calibri" panose="020F0502020204030204" pitchFamily="34" charset="0"/>
                <a:cs typeface="Calibri" panose="020F0502020204030204" pitchFamily="34" charset="0"/>
              </a:rPr>
              <a:t>?</a:t>
            </a:r>
          </a:p>
        </p:txBody>
      </p:sp>
      <p:pic>
        <p:nvPicPr>
          <p:cNvPr id="9" name="Picture 8" descr="A person holding a cardboard sign&#10;&#10;Description automatically generated with medium confidence">
            <a:extLst>
              <a:ext uri="{FF2B5EF4-FFF2-40B4-BE49-F238E27FC236}">
                <a16:creationId xmlns:a16="http://schemas.microsoft.com/office/drawing/2014/main" id="{90B45013-3EA9-A067-26C3-8D99EFE08D29}"/>
              </a:ext>
            </a:extLst>
          </p:cNvPr>
          <p:cNvPicPr>
            <a:picLocks noChangeAspect="1"/>
          </p:cNvPicPr>
          <p:nvPr/>
        </p:nvPicPr>
        <p:blipFill>
          <a:blip r:embed="rId3"/>
          <a:stretch>
            <a:fillRect/>
          </a:stretch>
        </p:blipFill>
        <p:spPr>
          <a:xfrm>
            <a:off x="11909426" y="0"/>
            <a:ext cx="6369050" cy="9553575"/>
          </a:xfrm>
          <a:prstGeom prst="rect">
            <a:avLst/>
          </a:prstGeom>
        </p:spPr>
      </p:pic>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839921" y="2990888"/>
            <a:ext cx="11475904" cy="2238337"/>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If I planned the app out correctly, I could create multiple versions from the same code base</a:t>
            </a:r>
          </a:p>
        </p:txBody>
      </p:sp>
    </p:spTree>
    <p:extLst>
      <p:ext uri="{BB962C8B-B14F-4D97-AF65-F5344CB8AC3E}">
        <p14:creationId xmlns:p14="http://schemas.microsoft.com/office/powerpoint/2010/main" val="339069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10920787"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Then I had a really </a:t>
            </a:r>
            <a:r>
              <a:rPr lang="en-US" sz="6000" strike="sngStrike" cap="all" spc="-100" dirty="0">
                <a:solidFill>
                  <a:schemeClr val="tx2">
                    <a:lumMod val="75000"/>
                  </a:schemeClr>
                </a:solidFill>
                <a:latin typeface="Calibri" panose="020F0502020204030204" pitchFamily="34" charset="0"/>
                <a:cs typeface="Calibri" panose="020F0502020204030204" pitchFamily="34" charset="0"/>
              </a:rPr>
              <a:t>dumb</a:t>
            </a:r>
            <a:r>
              <a:rPr lang="en-US" sz="6000" b="1" cap="all" spc="-100" dirty="0">
                <a:solidFill>
                  <a:schemeClr val="bg1"/>
                </a:solidFill>
                <a:latin typeface="Calibri" panose="020F0502020204030204" pitchFamily="34" charset="0"/>
                <a:cs typeface="Calibri" panose="020F0502020204030204" pitchFamily="34" charset="0"/>
              </a:rPr>
              <a:t> smart idea</a:t>
            </a:r>
          </a:p>
        </p:txBody>
      </p:sp>
      <p:sp>
        <p:nvSpPr>
          <p:cNvPr id="4" name="Title 1">
            <a:extLst>
              <a:ext uri="{FF2B5EF4-FFF2-40B4-BE49-F238E27FC236}">
                <a16:creationId xmlns:a16="http://schemas.microsoft.com/office/drawing/2014/main" id="{B40F88A4-E91E-1166-0250-ACE4641FE1A5}"/>
              </a:ext>
            </a:extLst>
          </p:cNvPr>
          <p:cNvSpPr txBox="1">
            <a:spLocks/>
          </p:cNvSpPr>
          <p:nvPr/>
        </p:nvSpPr>
        <p:spPr>
          <a:xfrm>
            <a:off x="839921" y="5967431"/>
            <a:ext cx="11171104" cy="1628737"/>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spc="-100" dirty="0">
                <a:solidFill>
                  <a:srgbClr val="3494BA"/>
                </a:solidFill>
                <a:latin typeface="Calibri" panose="020F0502020204030204" pitchFamily="34" charset="0"/>
                <a:cs typeface="Calibri" panose="020F0502020204030204" pitchFamily="34" charset="0"/>
              </a:rPr>
              <a:t>Why write </a:t>
            </a:r>
            <a:r>
              <a:rPr lang="en-US" sz="4800" b="1" i="1" spc="-100" dirty="0">
                <a:solidFill>
                  <a:srgbClr val="3494BA"/>
                </a:solidFill>
                <a:latin typeface="Calibri" panose="020F0502020204030204" pitchFamily="34" charset="0"/>
                <a:cs typeface="Calibri" panose="020F0502020204030204" pitchFamily="34" charset="0"/>
              </a:rPr>
              <a:t>one</a:t>
            </a:r>
            <a:r>
              <a:rPr lang="en-US" sz="4800" spc="-100" dirty="0">
                <a:solidFill>
                  <a:srgbClr val="3494BA"/>
                </a:solidFill>
                <a:latin typeface="Calibri" panose="020F0502020204030204" pitchFamily="34" charset="0"/>
                <a:cs typeface="Calibri" panose="020F0502020204030204" pitchFamily="34" charset="0"/>
              </a:rPr>
              <a:t> app when you can write </a:t>
            </a:r>
            <a:r>
              <a:rPr lang="en-US" sz="4800" b="1" i="1" spc="-100" dirty="0">
                <a:solidFill>
                  <a:srgbClr val="3494BA"/>
                </a:solidFill>
                <a:latin typeface="Calibri" panose="020F0502020204030204" pitchFamily="34" charset="0"/>
                <a:cs typeface="Calibri" panose="020F0502020204030204" pitchFamily="34" charset="0"/>
              </a:rPr>
              <a:t>nine</a:t>
            </a:r>
            <a:r>
              <a:rPr lang="en-US" sz="4800" spc="-100" dirty="0">
                <a:solidFill>
                  <a:srgbClr val="3494BA"/>
                </a:solidFill>
                <a:latin typeface="Calibri" panose="020F0502020204030204" pitchFamily="34" charset="0"/>
                <a:cs typeface="Calibri" panose="020F0502020204030204" pitchFamily="34" charset="0"/>
              </a:rPr>
              <a:t>?</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839921" y="2990888"/>
            <a:ext cx="11475904" cy="2238337"/>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In fact…</a:t>
            </a:r>
          </a:p>
        </p:txBody>
      </p:sp>
      <p:pic>
        <p:nvPicPr>
          <p:cNvPr id="5" name="Picture 4" descr="A picture containing necktie, person, wearing, clothing&#10;&#10;Description automatically generated">
            <a:extLst>
              <a:ext uri="{FF2B5EF4-FFF2-40B4-BE49-F238E27FC236}">
                <a16:creationId xmlns:a16="http://schemas.microsoft.com/office/drawing/2014/main" id="{D06327AB-7CE1-2F3B-E083-44167531E29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9306" l="9946" r="89971">
                        <a14:foregroundMark x1="28416" y1="84333" x2="43794" y2="88444"/>
                        <a14:foregroundMark x1="43794" y1="88444" x2="61095" y2="85472"/>
                        <a14:foregroundMark x1="61095" y1="85472" x2="64354" y2="98056"/>
                        <a14:foregroundMark x1="64354" y1="98056" x2="13748" y2="99750"/>
                        <a14:foregroundMark x1="13748" y1="99750" x2="13247" y2="94194"/>
                        <a14:foregroundMark x1="13247" y1="94194" x2="16674" y2="89528"/>
                        <a14:foregroundMark x1="16674" y1="89528" x2="24237" y2="87806"/>
                        <a14:foregroundMark x1="24237" y1="87806" x2="27497" y2="83861"/>
                        <a14:foregroundMark x1="32177" y1="91139" x2="32177" y2="91139"/>
                        <a14:foregroundMark x1="32595" y1="90028" x2="45550" y2="95306"/>
                        <a14:foregroundMark x1="45550" y1="95306" x2="48934" y2="90500"/>
                        <a14:foregroundMark x1="48934" y1="90500" x2="34183" y2="90028"/>
                        <a14:foregroundMark x1="34183" y1="90028" x2="34267" y2="90028"/>
                        <a14:foregroundMark x1="21646" y1="95222" x2="37986" y2="96861"/>
                        <a14:foregroundMark x1="37986" y1="96861" x2="48976" y2="96250"/>
                        <a14:foregroundMark x1="48976" y1="96250" x2="57585" y2="96583"/>
                        <a14:foregroundMark x1="57585" y1="96583" x2="32177" y2="97639"/>
                        <a14:foregroundMark x1="32177" y1="97639" x2="39198" y2="97500"/>
                        <a14:foregroundMark x1="51525" y1="99389" x2="59925" y2="98806"/>
                        <a14:foregroundMark x1="59925" y1="98806" x2="62934" y2="99306"/>
                        <a14:foregroundMark x1="36231" y1="30306" x2="42499" y2="32611"/>
                        <a14:foregroundMark x1="36231" y1="31500" x2="42917" y2="27833"/>
                        <a14:foregroundMark x1="42917" y1="27833" x2="48517" y2="32194"/>
                        <a14:foregroundMark x1="48517" y1="32194" x2="48517" y2="32194"/>
                        <a14:foregroundMark x1="48684" y1="34694" x2="49687" y2="28528"/>
                        <a14:foregroundMark x1="49687" y1="28528" x2="42206" y2="25833"/>
                        <a14:foregroundMark x1="42206" y1="25833" x2="33347" y2="27750"/>
                        <a14:foregroundMark x1="33347" y1="27750" x2="27664" y2="32056"/>
                        <a14:foregroundMark x1="27664" y1="32056" x2="28709" y2="36778"/>
                        <a14:foregroundMark x1="51609" y1="31778" x2="51901" y2="37028"/>
                        <a14:foregroundMark x1="51901" y1="37028" x2="52612" y2="31389"/>
                        <a14:foregroundMark x1="52612" y1="31389" x2="50898" y2="29444"/>
                      </a14:backgroundRemoval>
                    </a14:imgEffect>
                  </a14:imgLayer>
                </a14:imgProps>
              </a:ext>
            </a:extLst>
          </a:blip>
          <a:srcRect t="24598" r="13321"/>
          <a:stretch/>
        </p:blipFill>
        <p:spPr>
          <a:xfrm>
            <a:off x="11651849" y="877825"/>
            <a:ext cx="6599575" cy="8636526"/>
          </a:xfrm>
          <a:prstGeom prst="rect">
            <a:avLst/>
          </a:prstGeom>
        </p:spPr>
      </p:pic>
    </p:spTree>
    <p:extLst>
      <p:ext uri="{BB962C8B-B14F-4D97-AF65-F5344CB8AC3E}">
        <p14:creationId xmlns:p14="http://schemas.microsoft.com/office/powerpoint/2010/main" val="156761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500"/>
                                  </p:stCondLst>
                                  <p:childTnLst>
                                    <p:animRot by="120000">
                                      <p:cBhvr>
                                        <p:cTn id="6" dur="200" fill="hold">
                                          <p:stCondLst>
                                            <p:cond delay="0"/>
                                          </p:stCondLst>
                                        </p:cTn>
                                        <p:tgtEl>
                                          <p:spTgt spid="4">
                                            <p:txEl>
                                              <p:pRg st="0" end="0"/>
                                            </p:txEl>
                                          </p:spTgt>
                                        </p:tgtEl>
                                        <p:attrNameLst>
                                          <p:attrName>r</p:attrName>
                                        </p:attrNameLst>
                                      </p:cBhvr>
                                    </p:animRot>
                                    <p:animRot by="-240000">
                                      <p:cBhvr>
                                        <p:cTn id="7" dur="400" fill="hold">
                                          <p:stCondLst>
                                            <p:cond delay="400"/>
                                          </p:stCondLst>
                                        </p:cTn>
                                        <p:tgtEl>
                                          <p:spTgt spid="4">
                                            <p:txEl>
                                              <p:pRg st="0" end="0"/>
                                            </p:txEl>
                                          </p:spTgt>
                                        </p:tgtEl>
                                        <p:attrNameLst>
                                          <p:attrName>r</p:attrName>
                                        </p:attrNameLst>
                                      </p:cBhvr>
                                    </p:animRot>
                                    <p:animRot by="240000">
                                      <p:cBhvr>
                                        <p:cTn id="8" dur="400" fill="hold">
                                          <p:stCondLst>
                                            <p:cond delay="800"/>
                                          </p:stCondLst>
                                        </p:cTn>
                                        <p:tgtEl>
                                          <p:spTgt spid="4">
                                            <p:txEl>
                                              <p:pRg st="0" end="0"/>
                                            </p:txEl>
                                          </p:spTgt>
                                        </p:tgtEl>
                                        <p:attrNameLst>
                                          <p:attrName>r</p:attrName>
                                        </p:attrNameLst>
                                      </p:cBhvr>
                                    </p:animRot>
                                    <p:animRot by="-240000">
                                      <p:cBhvr>
                                        <p:cTn id="9" dur="400" fill="hold">
                                          <p:stCondLst>
                                            <p:cond delay="1200"/>
                                          </p:stCondLst>
                                        </p:cTn>
                                        <p:tgtEl>
                                          <p:spTgt spid="4">
                                            <p:txEl>
                                              <p:pRg st="0" end="0"/>
                                            </p:txEl>
                                          </p:spTgt>
                                        </p:tgtEl>
                                        <p:attrNameLst>
                                          <p:attrName>r</p:attrName>
                                        </p:attrNameLst>
                                      </p:cBhvr>
                                    </p:animRot>
                                    <p:animRot by="120000">
                                      <p:cBhvr>
                                        <p:cTn id="10" dur="400" fill="hold">
                                          <p:stCondLst>
                                            <p:cond delay="1600"/>
                                          </p:stCondLst>
                                        </p:cTn>
                                        <p:tgtEl>
                                          <p:spTgt spid="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10920787"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Taking advantage of Delphi</a:t>
            </a:r>
          </a:p>
        </p:txBody>
      </p:sp>
      <p:sp>
        <p:nvSpPr>
          <p:cNvPr id="4" name="Title 1">
            <a:extLst>
              <a:ext uri="{FF2B5EF4-FFF2-40B4-BE49-F238E27FC236}">
                <a16:creationId xmlns:a16="http://schemas.microsoft.com/office/drawing/2014/main" id="{B40F88A4-E91E-1166-0250-ACE4641FE1A5}"/>
              </a:ext>
            </a:extLst>
          </p:cNvPr>
          <p:cNvSpPr txBox="1">
            <a:spLocks/>
          </p:cNvSpPr>
          <p:nvPr/>
        </p:nvSpPr>
        <p:spPr>
          <a:xfrm>
            <a:off x="6061145" y="3310129"/>
            <a:ext cx="7554271" cy="6108191"/>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pPr marL="571500" indent="-571500">
              <a:buClr>
                <a:srgbClr val="3494BA"/>
              </a:buClr>
              <a:buSzPct val="100000"/>
              <a:buFont typeface="Wingdings" panose="05000000000000000000" pitchFamily="2" charset="2"/>
              <a:buChar char="ü"/>
            </a:pPr>
            <a:r>
              <a:rPr lang="en-US" sz="4000" spc="-100" dirty="0">
                <a:solidFill>
                  <a:srgbClr val="3494BA"/>
                </a:solidFill>
                <a:latin typeface="Calibri" panose="020F0502020204030204" pitchFamily="34" charset="0"/>
                <a:cs typeface="Calibri" panose="020F0502020204030204" pitchFamily="34" charset="0"/>
              </a:rPr>
              <a:t>Windows plain VCL</a:t>
            </a:r>
          </a:p>
          <a:p>
            <a:pPr marL="571500" indent="-571500">
              <a:buClr>
                <a:srgbClr val="3494BA"/>
              </a:buClr>
              <a:buSzPct val="100000"/>
              <a:buFont typeface="Wingdings" panose="05000000000000000000" pitchFamily="2" charset="2"/>
              <a:buChar char="ü"/>
            </a:pPr>
            <a:r>
              <a:rPr lang="en-US" sz="4000" spc="-100" dirty="0">
                <a:solidFill>
                  <a:srgbClr val="3494BA"/>
                </a:solidFill>
                <a:latin typeface="Calibri" panose="020F0502020204030204" pitchFamily="34" charset="0"/>
                <a:cs typeface="Calibri" panose="020F0502020204030204" pitchFamily="34" charset="0"/>
              </a:rPr>
              <a:t>Windows </a:t>
            </a:r>
            <a:r>
              <a:rPr lang="en-US" sz="4000" spc="-100" dirty="0" err="1">
                <a:solidFill>
                  <a:srgbClr val="3494BA"/>
                </a:solidFill>
                <a:latin typeface="Calibri" panose="020F0502020204030204" pitchFamily="34" charset="0"/>
                <a:cs typeface="Calibri" panose="020F0502020204030204" pitchFamily="34" charset="0"/>
              </a:rPr>
              <a:t>FluentUI</a:t>
            </a:r>
            <a:r>
              <a:rPr lang="en-US" sz="4000" spc="-100" dirty="0">
                <a:solidFill>
                  <a:srgbClr val="3494BA"/>
                </a:solidFill>
                <a:latin typeface="Calibri" panose="020F0502020204030204" pitchFamily="34" charset="0"/>
                <a:cs typeface="Calibri" panose="020F0502020204030204" pitchFamily="34" charset="0"/>
              </a:rPr>
              <a:t> VCL</a:t>
            </a:r>
          </a:p>
          <a:p>
            <a:pPr marL="571500" indent="-571500">
              <a:buClr>
                <a:srgbClr val="3494BA"/>
              </a:buClr>
              <a:buSzPct val="100000"/>
              <a:buFont typeface="Wingdings" panose="05000000000000000000" pitchFamily="2" charset="2"/>
              <a:buChar char="ü"/>
            </a:pPr>
            <a:r>
              <a:rPr lang="en-US" sz="4000" spc="-100" dirty="0">
                <a:solidFill>
                  <a:srgbClr val="3494BA"/>
                </a:solidFill>
                <a:latin typeface="Calibri" panose="020F0502020204030204" pitchFamily="34" charset="0"/>
                <a:cs typeface="Calibri" panose="020F0502020204030204" pitchFamily="34" charset="0"/>
              </a:rPr>
              <a:t>Windows FireMonkey FMX</a:t>
            </a:r>
          </a:p>
          <a:p>
            <a:pPr marL="571500" indent="-571500">
              <a:buClr>
                <a:srgbClr val="3494BA"/>
              </a:buClr>
              <a:buSzPct val="100000"/>
              <a:buFont typeface="Wingdings" panose="05000000000000000000" pitchFamily="2" charset="2"/>
              <a:buChar char="ü"/>
            </a:pPr>
            <a:r>
              <a:rPr lang="en-US" sz="4000" spc="-100" dirty="0">
                <a:solidFill>
                  <a:srgbClr val="3494BA"/>
                </a:solidFill>
                <a:latin typeface="Calibri" panose="020F0502020204030204" pitchFamily="34" charset="0"/>
                <a:cs typeface="Calibri" panose="020F0502020204030204" pitchFamily="34" charset="0"/>
              </a:rPr>
              <a:t>macOS</a:t>
            </a:r>
          </a:p>
          <a:p>
            <a:pPr marL="571500" indent="-571500">
              <a:buClr>
                <a:srgbClr val="3494BA"/>
              </a:buClr>
              <a:buSzPct val="100000"/>
              <a:buFont typeface="Wingdings" panose="05000000000000000000" pitchFamily="2" charset="2"/>
              <a:buChar char="ü"/>
            </a:pPr>
            <a:r>
              <a:rPr lang="en-US" sz="4000" spc="-100" dirty="0">
                <a:solidFill>
                  <a:srgbClr val="3494BA"/>
                </a:solidFill>
                <a:latin typeface="Calibri" panose="020F0502020204030204" pitchFamily="34" charset="0"/>
                <a:cs typeface="Calibri" panose="020F0502020204030204" pitchFamily="34" charset="0"/>
              </a:rPr>
              <a:t>iOS</a:t>
            </a:r>
          </a:p>
          <a:p>
            <a:pPr marL="571500" indent="-571500">
              <a:buClr>
                <a:srgbClr val="3494BA"/>
              </a:buClr>
              <a:buSzPct val="100000"/>
              <a:buFont typeface="Wingdings" panose="05000000000000000000" pitchFamily="2" charset="2"/>
              <a:buChar char="ü"/>
            </a:pPr>
            <a:r>
              <a:rPr lang="en-US" sz="4000" spc="-100" dirty="0">
                <a:solidFill>
                  <a:srgbClr val="3494BA"/>
                </a:solidFill>
                <a:latin typeface="Calibri" panose="020F0502020204030204" pitchFamily="34" charset="0"/>
                <a:cs typeface="Calibri" panose="020F0502020204030204" pitchFamily="34" charset="0"/>
              </a:rPr>
              <a:t>Android</a:t>
            </a:r>
          </a:p>
          <a:p>
            <a:pPr marL="571500" indent="-571500">
              <a:buClr>
                <a:srgbClr val="3494BA"/>
              </a:buClr>
              <a:buSzPct val="100000"/>
              <a:buFont typeface="Wingdings" panose="05000000000000000000" pitchFamily="2" charset="2"/>
              <a:buChar char="ü"/>
            </a:pPr>
            <a:r>
              <a:rPr lang="en-US" sz="4000" spc="-100" dirty="0">
                <a:solidFill>
                  <a:srgbClr val="3494BA"/>
                </a:solidFill>
                <a:latin typeface="Calibri" panose="020F0502020204030204" pitchFamily="34" charset="0"/>
                <a:cs typeface="Calibri" panose="020F0502020204030204" pitchFamily="34" charset="0"/>
              </a:rPr>
              <a:t>Conventional web app</a:t>
            </a:r>
          </a:p>
          <a:p>
            <a:pPr marL="571500" indent="-571500">
              <a:buClr>
                <a:srgbClr val="3494BA"/>
              </a:buClr>
              <a:buSzPct val="100000"/>
              <a:buFont typeface="Wingdings" panose="05000000000000000000" pitchFamily="2" charset="2"/>
              <a:buChar char="ü"/>
            </a:pPr>
            <a:r>
              <a:rPr lang="en-US" sz="4000" spc="-100" dirty="0">
                <a:solidFill>
                  <a:srgbClr val="3494BA"/>
                </a:solidFill>
                <a:latin typeface="Calibri" panose="020F0502020204030204" pitchFamily="34" charset="0"/>
                <a:cs typeface="Calibri" panose="020F0502020204030204" pitchFamily="34" charset="0"/>
              </a:rPr>
              <a:t>Progressive web app (PWA)</a:t>
            </a:r>
          </a:p>
          <a:p>
            <a:endParaRPr lang="en-US" sz="4000" spc="-100" dirty="0">
              <a:solidFill>
                <a:srgbClr val="3494BA"/>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839921" y="2286801"/>
            <a:ext cx="6255823" cy="749008"/>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So, I decided to create…</a:t>
            </a:r>
          </a:p>
        </p:txBody>
      </p:sp>
      <p:pic>
        <p:nvPicPr>
          <p:cNvPr id="6" name="Picture 5">
            <a:extLst>
              <a:ext uri="{FF2B5EF4-FFF2-40B4-BE49-F238E27FC236}">
                <a16:creationId xmlns:a16="http://schemas.microsoft.com/office/drawing/2014/main" id="{82C581DD-BEC5-A4D6-32CA-713FD5D4A1D5}"/>
              </a:ext>
            </a:extLst>
          </p:cNvPr>
          <p:cNvPicPr>
            <a:picLocks noChangeAspect="1"/>
          </p:cNvPicPr>
          <p:nvPr/>
        </p:nvPicPr>
        <p:blipFill>
          <a:blip r:embed="rId3"/>
          <a:stretch>
            <a:fillRect/>
          </a:stretch>
        </p:blipFill>
        <p:spPr>
          <a:xfrm>
            <a:off x="13871938" y="829572"/>
            <a:ext cx="3883319" cy="382323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06751BB-DA68-DD8E-D59E-38E85AD1A42C}"/>
              </a:ext>
            </a:extLst>
          </p:cNvPr>
          <p:cNvPicPr>
            <a:picLocks noChangeAspect="1"/>
          </p:cNvPicPr>
          <p:nvPr/>
        </p:nvPicPr>
        <p:blipFill>
          <a:blip r:embed="rId4"/>
          <a:stretch>
            <a:fillRect/>
          </a:stretch>
        </p:blipFill>
        <p:spPr>
          <a:xfrm>
            <a:off x="248483" y="4837175"/>
            <a:ext cx="5342631" cy="36331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563EE2B4-8973-3352-A76D-06A3B731C348}"/>
              </a:ext>
            </a:extLst>
          </p:cNvPr>
          <p:cNvPicPr>
            <a:picLocks noChangeAspect="1"/>
          </p:cNvPicPr>
          <p:nvPr/>
        </p:nvPicPr>
        <p:blipFill>
          <a:blip r:embed="rId5"/>
          <a:stretch>
            <a:fillRect/>
          </a:stretch>
        </p:blipFill>
        <p:spPr>
          <a:xfrm>
            <a:off x="13871938" y="5164642"/>
            <a:ext cx="3830846" cy="38232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3901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10920787"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Taking advantage of Delphi</a:t>
            </a:r>
          </a:p>
        </p:txBody>
      </p:sp>
      <p:sp>
        <p:nvSpPr>
          <p:cNvPr id="4" name="Title 1">
            <a:extLst>
              <a:ext uri="{FF2B5EF4-FFF2-40B4-BE49-F238E27FC236}">
                <a16:creationId xmlns:a16="http://schemas.microsoft.com/office/drawing/2014/main" id="{B40F88A4-E91E-1166-0250-ACE4641FE1A5}"/>
              </a:ext>
            </a:extLst>
          </p:cNvPr>
          <p:cNvSpPr txBox="1">
            <a:spLocks/>
          </p:cNvSpPr>
          <p:nvPr/>
        </p:nvSpPr>
        <p:spPr>
          <a:xfrm>
            <a:off x="3254600" y="4343403"/>
            <a:ext cx="9739024" cy="1197264"/>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pPr marL="571500" indent="-571500">
              <a:buClr>
                <a:srgbClr val="3494BA"/>
              </a:buClr>
              <a:buSzPct val="100000"/>
              <a:buFont typeface="Wingdings" panose="05000000000000000000" pitchFamily="2" charset="2"/>
              <a:buChar char="ü"/>
            </a:pPr>
            <a:r>
              <a:rPr lang="en-US" sz="7200" spc="-100" dirty="0">
                <a:solidFill>
                  <a:srgbClr val="3494BA"/>
                </a:solidFill>
                <a:latin typeface="Calibri" panose="020F0502020204030204" pitchFamily="34" charset="0"/>
                <a:cs typeface="Calibri" panose="020F0502020204030204" pitchFamily="34" charset="0"/>
              </a:rPr>
              <a:t>..and an </a:t>
            </a:r>
            <a:r>
              <a:rPr lang="en-US" sz="7200" b="1" spc="-100" dirty="0">
                <a:solidFill>
                  <a:srgbClr val="3494BA"/>
                </a:solidFill>
                <a:latin typeface="Calibri" panose="020F0502020204030204" pitchFamily="34" charset="0"/>
                <a:cs typeface="Calibri" panose="020F0502020204030204" pitchFamily="34" charset="0"/>
              </a:rPr>
              <a:t>Electron</a:t>
            </a:r>
            <a:r>
              <a:rPr lang="en-US" sz="7200" spc="-100" dirty="0">
                <a:solidFill>
                  <a:srgbClr val="3494BA"/>
                </a:solidFill>
                <a:latin typeface="Calibri" panose="020F0502020204030204" pitchFamily="34" charset="0"/>
                <a:cs typeface="Calibri" panose="020F0502020204030204" pitchFamily="34" charset="0"/>
              </a:rPr>
              <a:t> app</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839921" y="2423760"/>
            <a:ext cx="4683055" cy="1197262"/>
          </a:xfrm>
        </p:spPr>
        <p:txBody>
          <a:bodyPr>
            <a:noAutofit/>
          </a:bodyPr>
          <a:lstStyle/>
          <a:p>
            <a:r>
              <a:rPr lang="en-US" sz="8800" spc="-100" dirty="0">
                <a:solidFill>
                  <a:srgbClr val="3494BA"/>
                </a:solidFill>
                <a:latin typeface="Calibri" panose="020F0502020204030204" pitchFamily="34" charset="0"/>
                <a:cs typeface="Calibri" panose="020F0502020204030204" pitchFamily="34" charset="0"/>
              </a:rPr>
              <a:t>Oh…</a:t>
            </a:r>
          </a:p>
        </p:txBody>
      </p:sp>
      <p:pic>
        <p:nvPicPr>
          <p:cNvPr id="5" name="Picture 4" descr="A picture containing player&#10;&#10;Description automatically generated">
            <a:extLst>
              <a:ext uri="{FF2B5EF4-FFF2-40B4-BE49-F238E27FC236}">
                <a16:creationId xmlns:a16="http://schemas.microsoft.com/office/drawing/2014/main" id="{29E85DFD-6D03-D6D9-7B0C-D78F964D7B80}"/>
              </a:ext>
            </a:extLst>
          </p:cNvPr>
          <p:cNvPicPr>
            <a:picLocks noChangeAspect="1"/>
          </p:cNvPicPr>
          <p:nvPr/>
        </p:nvPicPr>
        <p:blipFill>
          <a:blip r:embed="rId3"/>
          <a:stretch>
            <a:fillRect/>
          </a:stretch>
        </p:blipFill>
        <p:spPr>
          <a:xfrm>
            <a:off x="12103608" y="2703776"/>
            <a:ext cx="6096000" cy="6096000"/>
          </a:xfrm>
          <a:prstGeom prst="rect">
            <a:avLst/>
          </a:prstGeom>
        </p:spPr>
      </p:pic>
      <p:pic>
        <p:nvPicPr>
          <p:cNvPr id="13" name="Picture 12" descr="A red and white logo&#10;&#10;Description automatically generated with low confidence">
            <a:extLst>
              <a:ext uri="{FF2B5EF4-FFF2-40B4-BE49-F238E27FC236}">
                <a16:creationId xmlns:a16="http://schemas.microsoft.com/office/drawing/2014/main" id="{694CD192-64D1-2823-AF8D-83DFC459C096}"/>
              </a:ext>
            </a:extLst>
          </p:cNvPr>
          <p:cNvPicPr>
            <a:picLocks noChangeAspect="1"/>
          </p:cNvPicPr>
          <p:nvPr/>
        </p:nvPicPr>
        <p:blipFill>
          <a:blip r:embed="rId4"/>
          <a:stretch>
            <a:fillRect/>
          </a:stretch>
        </p:blipFill>
        <p:spPr>
          <a:xfrm>
            <a:off x="4361961" y="5994232"/>
            <a:ext cx="1800825" cy="1715747"/>
          </a:xfrm>
          <a:prstGeom prst="rect">
            <a:avLst/>
          </a:prstGeom>
        </p:spPr>
      </p:pic>
      <p:pic>
        <p:nvPicPr>
          <p:cNvPr id="14" name="Picture 13">
            <a:extLst>
              <a:ext uri="{FF2B5EF4-FFF2-40B4-BE49-F238E27FC236}">
                <a16:creationId xmlns:a16="http://schemas.microsoft.com/office/drawing/2014/main" id="{52501104-4285-78BE-8872-469D76E344F9}"/>
              </a:ext>
            </a:extLst>
          </p:cNvPr>
          <p:cNvPicPr>
            <a:picLocks noChangeAspect="1"/>
          </p:cNvPicPr>
          <p:nvPr/>
        </p:nvPicPr>
        <p:blipFill>
          <a:blip r:embed="rId5"/>
          <a:stretch>
            <a:fillRect/>
          </a:stretch>
        </p:blipFill>
        <p:spPr>
          <a:xfrm>
            <a:off x="10052305" y="5951693"/>
            <a:ext cx="1800824" cy="1800824"/>
          </a:xfrm>
          <a:prstGeom prst="rect">
            <a:avLst/>
          </a:prstGeom>
        </p:spPr>
      </p:pic>
      <p:sp>
        <p:nvSpPr>
          <p:cNvPr id="15" name="Title 1">
            <a:extLst>
              <a:ext uri="{FF2B5EF4-FFF2-40B4-BE49-F238E27FC236}">
                <a16:creationId xmlns:a16="http://schemas.microsoft.com/office/drawing/2014/main" id="{89FD2930-2E68-2A94-7C0F-FED2B20E582C}"/>
              </a:ext>
            </a:extLst>
          </p:cNvPr>
          <p:cNvSpPr txBox="1">
            <a:spLocks/>
          </p:cNvSpPr>
          <p:nvPr/>
        </p:nvSpPr>
        <p:spPr>
          <a:xfrm>
            <a:off x="5189221" y="8044671"/>
            <a:ext cx="5193793" cy="919462"/>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spc="-100" dirty="0">
                <a:solidFill>
                  <a:srgbClr val="3494BA"/>
                </a:solidFill>
                <a:latin typeface="Calibri" panose="020F0502020204030204" pitchFamily="34" charset="0"/>
                <a:cs typeface="Calibri" panose="020F0502020204030204" pitchFamily="34" charset="0"/>
              </a:rPr>
              <a:t>Written in Delphi…</a:t>
            </a:r>
          </a:p>
        </p:txBody>
      </p:sp>
    </p:spTree>
    <p:extLst>
      <p:ext uri="{BB962C8B-B14F-4D97-AF65-F5344CB8AC3E}">
        <p14:creationId xmlns:p14="http://schemas.microsoft.com/office/powerpoint/2010/main" val="418704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6" presetClass="entr" presetSubtype="0" fill="hold" nodeType="after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80">
                                          <p:stCondLst>
                                            <p:cond delay="0"/>
                                          </p:stCondLst>
                                        </p:cTn>
                                        <p:tgtEl>
                                          <p:spTgt spid="14"/>
                                        </p:tgtEl>
                                      </p:cBhvr>
                                    </p:animEffect>
                                    <p:anim calcmode="lin" valueType="num">
                                      <p:cBhvr>
                                        <p:cTn id="13"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8" dur="26">
                                          <p:stCondLst>
                                            <p:cond delay="650"/>
                                          </p:stCondLst>
                                        </p:cTn>
                                        <p:tgtEl>
                                          <p:spTgt spid="14"/>
                                        </p:tgtEl>
                                      </p:cBhvr>
                                      <p:to x="100000" y="60000"/>
                                    </p:animScale>
                                    <p:animScale>
                                      <p:cBhvr>
                                        <p:cTn id="19" dur="166" decel="50000">
                                          <p:stCondLst>
                                            <p:cond delay="676"/>
                                          </p:stCondLst>
                                        </p:cTn>
                                        <p:tgtEl>
                                          <p:spTgt spid="14"/>
                                        </p:tgtEl>
                                      </p:cBhvr>
                                      <p:to x="100000" y="100000"/>
                                    </p:animScale>
                                    <p:animScale>
                                      <p:cBhvr>
                                        <p:cTn id="20" dur="26">
                                          <p:stCondLst>
                                            <p:cond delay="1312"/>
                                          </p:stCondLst>
                                        </p:cTn>
                                        <p:tgtEl>
                                          <p:spTgt spid="14"/>
                                        </p:tgtEl>
                                      </p:cBhvr>
                                      <p:to x="100000" y="80000"/>
                                    </p:animScale>
                                    <p:animScale>
                                      <p:cBhvr>
                                        <p:cTn id="21" dur="166" decel="50000">
                                          <p:stCondLst>
                                            <p:cond delay="1338"/>
                                          </p:stCondLst>
                                        </p:cTn>
                                        <p:tgtEl>
                                          <p:spTgt spid="14"/>
                                        </p:tgtEl>
                                      </p:cBhvr>
                                      <p:to x="100000" y="100000"/>
                                    </p:animScale>
                                    <p:animScale>
                                      <p:cBhvr>
                                        <p:cTn id="22" dur="26">
                                          <p:stCondLst>
                                            <p:cond delay="1642"/>
                                          </p:stCondLst>
                                        </p:cTn>
                                        <p:tgtEl>
                                          <p:spTgt spid="14"/>
                                        </p:tgtEl>
                                      </p:cBhvr>
                                      <p:to x="100000" y="90000"/>
                                    </p:animScale>
                                    <p:animScale>
                                      <p:cBhvr>
                                        <p:cTn id="23" dur="166" decel="50000">
                                          <p:stCondLst>
                                            <p:cond delay="1668"/>
                                          </p:stCondLst>
                                        </p:cTn>
                                        <p:tgtEl>
                                          <p:spTgt spid="14"/>
                                        </p:tgtEl>
                                      </p:cBhvr>
                                      <p:to x="100000" y="100000"/>
                                    </p:animScale>
                                    <p:animScale>
                                      <p:cBhvr>
                                        <p:cTn id="24" dur="26">
                                          <p:stCondLst>
                                            <p:cond delay="1808"/>
                                          </p:stCondLst>
                                        </p:cTn>
                                        <p:tgtEl>
                                          <p:spTgt spid="14"/>
                                        </p:tgtEl>
                                      </p:cBhvr>
                                      <p:to x="100000" y="95000"/>
                                    </p:animScale>
                                    <p:animScale>
                                      <p:cBhvr>
                                        <p:cTn id="25" dur="166" decel="50000">
                                          <p:stCondLst>
                                            <p:cond delay="1834"/>
                                          </p:stCondLst>
                                        </p:cTn>
                                        <p:tgtEl>
                                          <p:spTgt spid="14"/>
                                        </p:tgtEl>
                                      </p:cBhvr>
                                      <p:to x="100000" y="100000"/>
                                    </p:animScale>
                                  </p:childTnLst>
                                </p:cTn>
                              </p:par>
                            </p:childTnLst>
                          </p:cTn>
                        </p:par>
                        <p:par>
                          <p:cTn id="26" fill="hold">
                            <p:stCondLst>
                              <p:cond delay="3750"/>
                            </p:stCondLst>
                            <p:childTnLst>
                              <p:par>
                                <p:cTn id="27" presetID="42" presetClass="entr" presetSubtype="0" fill="hold" nodeType="afterEffect">
                                  <p:stCondLst>
                                    <p:cond delay="5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5250"/>
                            </p:stCondLst>
                            <p:childTnLst>
                              <p:par>
                                <p:cTn id="33" presetID="26" presetClass="entr" presetSubtype="0" fill="hold" grpId="0" nodeType="afterEffect">
                                  <p:stCondLst>
                                    <p:cond delay="100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80">
                                          <p:stCondLst>
                                            <p:cond delay="0"/>
                                          </p:stCondLst>
                                        </p:cTn>
                                        <p:tgtEl>
                                          <p:spTgt spid="15"/>
                                        </p:tgtEl>
                                      </p:cBhvr>
                                    </p:animEffect>
                                    <p:anim calcmode="lin" valueType="num">
                                      <p:cBhvr>
                                        <p:cTn id="3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41" dur="26">
                                          <p:stCondLst>
                                            <p:cond delay="650"/>
                                          </p:stCondLst>
                                        </p:cTn>
                                        <p:tgtEl>
                                          <p:spTgt spid="15"/>
                                        </p:tgtEl>
                                      </p:cBhvr>
                                      <p:to x="100000" y="60000"/>
                                    </p:animScale>
                                    <p:animScale>
                                      <p:cBhvr>
                                        <p:cTn id="42" dur="166" decel="50000">
                                          <p:stCondLst>
                                            <p:cond delay="676"/>
                                          </p:stCondLst>
                                        </p:cTn>
                                        <p:tgtEl>
                                          <p:spTgt spid="15"/>
                                        </p:tgtEl>
                                      </p:cBhvr>
                                      <p:to x="100000" y="100000"/>
                                    </p:animScale>
                                    <p:animScale>
                                      <p:cBhvr>
                                        <p:cTn id="43" dur="26">
                                          <p:stCondLst>
                                            <p:cond delay="1312"/>
                                          </p:stCondLst>
                                        </p:cTn>
                                        <p:tgtEl>
                                          <p:spTgt spid="15"/>
                                        </p:tgtEl>
                                      </p:cBhvr>
                                      <p:to x="100000" y="80000"/>
                                    </p:animScale>
                                    <p:animScale>
                                      <p:cBhvr>
                                        <p:cTn id="44" dur="166" decel="50000">
                                          <p:stCondLst>
                                            <p:cond delay="1338"/>
                                          </p:stCondLst>
                                        </p:cTn>
                                        <p:tgtEl>
                                          <p:spTgt spid="15"/>
                                        </p:tgtEl>
                                      </p:cBhvr>
                                      <p:to x="100000" y="100000"/>
                                    </p:animScale>
                                    <p:animScale>
                                      <p:cBhvr>
                                        <p:cTn id="45" dur="26">
                                          <p:stCondLst>
                                            <p:cond delay="1642"/>
                                          </p:stCondLst>
                                        </p:cTn>
                                        <p:tgtEl>
                                          <p:spTgt spid="15"/>
                                        </p:tgtEl>
                                      </p:cBhvr>
                                      <p:to x="100000" y="90000"/>
                                    </p:animScale>
                                    <p:animScale>
                                      <p:cBhvr>
                                        <p:cTn id="46" dur="166" decel="50000">
                                          <p:stCondLst>
                                            <p:cond delay="1668"/>
                                          </p:stCondLst>
                                        </p:cTn>
                                        <p:tgtEl>
                                          <p:spTgt spid="15"/>
                                        </p:tgtEl>
                                      </p:cBhvr>
                                      <p:to x="100000" y="100000"/>
                                    </p:animScale>
                                    <p:animScale>
                                      <p:cBhvr>
                                        <p:cTn id="47" dur="26">
                                          <p:stCondLst>
                                            <p:cond delay="1808"/>
                                          </p:stCondLst>
                                        </p:cTn>
                                        <p:tgtEl>
                                          <p:spTgt spid="15"/>
                                        </p:tgtEl>
                                      </p:cBhvr>
                                      <p:to x="100000" y="95000"/>
                                    </p:animScale>
                                    <p:animScale>
                                      <p:cBhvr>
                                        <p:cTn id="48"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10920787"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Picking the frameworks</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839921" y="2497112"/>
            <a:ext cx="11147863" cy="877025"/>
          </a:xfrm>
        </p:spPr>
        <p:txBody>
          <a:bodyPr>
            <a:noAutofit/>
          </a:bodyPr>
          <a:lstStyle/>
          <a:p>
            <a:r>
              <a:rPr lang="en-US" sz="4800" b="1" spc="-100" dirty="0">
                <a:solidFill>
                  <a:srgbClr val="3494BA"/>
                </a:solidFill>
                <a:latin typeface="Calibri" panose="020F0502020204030204" pitchFamily="34" charset="0"/>
                <a:cs typeface="Calibri" panose="020F0502020204030204" pitchFamily="34" charset="0"/>
              </a:rPr>
              <a:t>VCL</a:t>
            </a:r>
            <a:r>
              <a:rPr lang="en-US" sz="4800" spc="-100" dirty="0">
                <a:solidFill>
                  <a:srgbClr val="3494BA"/>
                </a:solidFill>
                <a:latin typeface="Calibri" panose="020F0502020204030204" pitchFamily="34" charset="0"/>
                <a:cs typeface="Calibri" panose="020F0502020204030204" pitchFamily="34" charset="0"/>
              </a:rPr>
              <a:t> is easy so we just use the default controls</a:t>
            </a:r>
          </a:p>
        </p:txBody>
      </p:sp>
      <p:sp>
        <p:nvSpPr>
          <p:cNvPr id="3" name="Title 1">
            <a:extLst>
              <a:ext uri="{FF2B5EF4-FFF2-40B4-BE49-F238E27FC236}">
                <a16:creationId xmlns:a16="http://schemas.microsoft.com/office/drawing/2014/main" id="{ACB574A7-F573-EFBA-6F82-18A627A8E27C}"/>
              </a:ext>
            </a:extLst>
          </p:cNvPr>
          <p:cNvSpPr txBox="1">
            <a:spLocks/>
          </p:cNvSpPr>
          <p:nvPr/>
        </p:nvSpPr>
        <p:spPr>
          <a:xfrm>
            <a:off x="9889433" y="3584450"/>
            <a:ext cx="8169967" cy="877025"/>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b="1" spc="-100" dirty="0">
                <a:solidFill>
                  <a:srgbClr val="3494BA"/>
                </a:solidFill>
                <a:latin typeface="Calibri" panose="020F0502020204030204" pitchFamily="34" charset="0"/>
                <a:cs typeface="Calibri" panose="020F0502020204030204" pitchFamily="34" charset="0"/>
              </a:rPr>
              <a:t>FireMonkey</a:t>
            </a:r>
            <a:r>
              <a:rPr lang="en-US" sz="4800" spc="-100" dirty="0">
                <a:solidFill>
                  <a:srgbClr val="3494BA"/>
                </a:solidFill>
                <a:latin typeface="Calibri" panose="020F0502020204030204" pitchFamily="34" charset="0"/>
                <a:cs typeface="Calibri" panose="020F0502020204030204" pitchFamily="34" charset="0"/>
              </a:rPr>
              <a:t> is similarly powerful</a:t>
            </a:r>
          </a:p>
        </p:txBody>
      </p:sp>
      <p:sp>
        <p:nvSpPr>
          <p:cNvPr id="6" name="Title 1">
            <a:extLst>
              <a:ext uri="{FF2B5EF4-FFF2-40B4-BE49-F238E27FC236}">
                <a16:creationId xmlns:a16="http://schemas.microsoft.com/office/drawing/2014/main" id="{154B7DDB-B734-C6DD-0E68-B6C19EE1B965}"/>
              </a:ext>
            </a:extLst>
          </p:cNvPr>
          <p:cNvSpPr txBox="1">
            <a:spLocks/>
          </p:cNvSpPr>
          <p:nvPr/>
        </p:nvSpPr>
        <p:spPr>
          <a:xfrm>
            <a:off x="714953" y="4828831"/>
            <a:ext cx="14464087" cy="2194560"/>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spc="-100" dirty="0">
                <a:solidFill>
                  <a:srgbClr val="3494BA"/>
                </a:solidFill>
                <a:latin typeface="Calibri" panose="020F0502020204030204" pitchFamily="34" charset="0"/>
                <a:cs typeface="Calibri" panose="020F0502020204030204" pitchFamily="34" charset="0"/>
              </a:rPr>
              <a:t>For the </a:t>
            </a:r>
            <a:r>
              <a:rPr lang="en-US" sz="4800" b="1" spc="-100" dirty="0" err="1">
                <a:solidFill>
                  <a:srgbClr val="3494BA"/>
                </a:solidFill>
                <a:latin typeface="Calibri" panose="020F0502020204030204" pitchFamily="34" charset="0"/>
                <a:cs typeface="Calibri" panose="020F0502020204030204" pitchFamily="34" charset="0"/>
              </a:rPr>
              <a:t>FluentUI</a:t>
            </a:r>
            <a:r>
              <a:rPr lang="en-US" sz="4800" b="1" spc="-100" dirty="0">
                <a:solidFill>
                  <a:srgbClr val="3494BA"/>
                </a:solidFill>
                <a:latin typeface="Calibri" panose="020F0502020204030204" pitchFamily="34" charset="0"/>
                <a:cs typeface="Calibri" panose="020F0502020204030204" pitchFamily="34" charset="0"/>
              </a:rPr>
              <a:t> version</a:t>
            </a:r>
            <a:r>
              <a:rPr lang="en-US" sz="4800" spc="-100" dirty="0">
                <a:solidFill>
                  <a:srgbClr val="3494BA"/>
                </a:solidFill>
                <a:latin typeface="Calibri" panose="020F0502020204030204" pitchFamily="34" charset="0"/>
                <a:cs typeface="Calibri" panose="020F0502020204030204" pitchFamily="34" charset="0"/>
              </a:rPr>
              <a:t> I chose the </a:t>
            </a:r>
            <a:r>
              <a:rPr lang="en-US" sz="4800" spc="-100" dirty="0" err="1">
                <a:solidFill>
                  <a:srgbClr val="3494BA"/>
                </a:solidFill>
                <a:latin typeface="Calibri" panose="020F0502020204030204" pitchFamily="34" charset="0"/>
                <a:cs typeface="Calibri" panose="020F0502020204030204" pitchFamily="34" charset="0"/>
              </a:rPr>
              <a:t>StyleControls</a:t>
            </a:r>
            <a:r>
              <a:rPr lang="en-US" sz="4800" spc="-100" dirty="0">
                <a:solidFill>
                  <a:srgbClr val="3494BA"/>
                </a:solidFill>
                <a:latin typeface="Calibri" panose="020F0502020204030204" pitchFamily="34" charset="0"/>
                <a:cs typeface="Calibri" panose="020F0502020204030204" pitchFamily="34" charset="0"/>
              </a:rPr>
              <a:t> from </a:t>
            </a:r>
            <a:r>
              <a:rPr lang="en-US" sz="4800" spc="-100" dirty="0" err="1">
                <a:solidFill>
                  <a:srgbClr val="3494BA"/>
                </a:solidFill>
                <a:latin typeface="Calibri" panose="020F0502020204030204" pitchFamily="34" charset="0"/>
                <a:cs typeface="Calibri" panose="020F0502020204030204" pitchFamily="34" charset="0"/>
              </a:rPr>
              <a:t>AlmediaDEV</a:t>
            </a:r>
            <a:endParaRPr lang="en-US" sz="4800" spc="-100" dirty="0">
              <a:solidFill>
                <a:srgbClr val="3494BA"/>
              </a:solidFill>
              <a:latin typeface="Calibri" panose="020F0502020204030204" pitchFamily="34" charset="0"/>
              <a:cs typeface="Calibri" panose="020F0502020204030204" pitchFamily="34" charset="0"/>
            </a:endParaRPr>
          </a:p>
          <a:p>
            <a:r>
              <a:rPr lang="en-US" sz="4800" spc="-100" dirty="0">
                <a:solidFill>
                  <a:srgbClr val="C00000"/>
                </a:solidFill>
                <a:latin typeface="Calibri" panose="020F0502020204030204" pitchFamily="34" charset="0"/>
                <a:cs typeface="Calibri" panose="020F0502020204030204" pitchFamily="34" charset="0"/>
              </a:rPr>
              <a:t> </a:t>
            </a:r>
            <a:r>
              <a:rPr lang="en-US" sz="4000" b="1" spc="-100" dirty="0">
                <a:solidFill>
                  <a:srgbClr val="C00000"/>
                </a:solidFill>
                <a:latin typeface="Calibri" panose="020F0502020204030204" pitchFamily="34" charset="0"/>
                <a:cs typeface="Calibri" panose="020F0502020204030204" pitchFamily="34" charset="0"/>
              </a:rPr>
              <a:t>https://www.almdev.com/prods/stylecontrols/stylecontrols.html</a:t>
            </a:r>
            <a:endParaRPr lang="en-US" sz="4800" b="1" spc="-100" dirty="0">
              <a:solidFill>
                <a:srgbClr val="C00000"/>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6D899A9A-8071-5CDE-A2A9-A8E210979290}"/>
              </a:ext>
            </a:extLst>
          </p:cNvPr>
          <p:cNvSpPr txBox="1">
            <a:spLocks/>
          </p:cNvSpPr>
          <p:nvPr/>
        </p:nvSpPr>
        <p:spPr>
          <a:xfrm>
            <a:off x="6712556" y="7316000"/>
            <a:ext cx="10882687" cy="1855432"/>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spc="-100" dirty="0">
                <a:solidFill>
                  <a:srgbClr val="3494BA"/>
                </a:solidFill>
                <a:latin typeface="Calibri" panose="020F0502020204030204" pitchFamily="34" charset="0"/>
                <a:cs typeface="Calibri" panose="020F0502020204030204" pitchFamily="34" charset="0"/>
              </a:rPr>
              <a:t>For all </a:t>
            </a:r>
            <a:r>
              <a:rPr lang="en-US" sz="4800" b="1" spc="-100" dirty="0">
                <a:solidFill>
                  <a:srgbClr val="3494BA"/>
                </a:solidFill>
                <a:latin typeface="Calibri" panose="020F0502020204030204" pitchFamily="34" charset="0"/>
                <a:cs typeface="Calibri" panose="020F0502020204030204" pitchFamily="34" charset="0"/>
              </a:rPr>
              <a:t>web app types</a:t>
            </a:r>
            <a:r>
              <a:rPr lang="en-US" sz="4800" spc="-100" dirty="0">
                <a:solidFill>
                  <a:srgbClr val="3494BA"/>
                </a:solidFill>
                <a:latin typeface="Calibri" panose="020F0502020204030204" pitchFamily="34" charset="0"/>
                <a:cs typeface="Calibri" panose="020F0502020204030204" pitchFamily="34" charset="0"/>
              </a:rPr>
              <a:t> I used TMS WEB Core</a:t>
            </a:r>
          </a:p>
          <a:p>
            <a:r>
              <a:rPr lang="en-US" sz="4000" b="1" spc="-100" dirty="0">
                <a:solidFill>
                  <a:srgbClr val="C00000"/>
                </a:solidFill>
                <a:latin typeface="Calibri" panose="020F0502020204030204" pitchFamily="34" charset="0"/>
                <a:cs typeface="Calibri" panose="020F0502020204030204" pitchFamily="34" charset="0"/>
              </a:rPr>
              <a:t>https://web.tmssoftware.com</a:t>
            </a:r>
            <a:endParaRPr lang="en-US" sz="4800" spc="-100"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3578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10920787"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Design </a:t>
            </a:r>
          </a:p>
        </p:txBody>
      </p:sp>
      <p:sp>
        <p:nvSpPr>
          <p:cNvPr id="4" name="Title 1">
            <a:extLst>
              <a:ext uri="{FF2B5EF4-FFF2-40B4-BE49-F238E27FC236}">
                <a16:creationId xmlns:a16="http://schemas.microsoft.com/office/drawing/2014/main" id="{B40F88A4-E91E-1166-0250-ACE4641FE1A5}"/>
              </a:ext>
            </a:extLst>
          </p:cNvPr>
          <p:cNvSpPr txBox="1">
            <a:spLocks/>
          </p:cNvSpPr>
          <p:nvPr/>
        </p:nvSpPr>
        <p:spPr>
          <a:xfrm>
            <a:off x="6820097" y="6236207"/>
            <a:ext cx="11171104" cy="2765089"/>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spc="-100" dirty="0">
                <a:solidFill>
                  <a:srgbClr val="3494BA"/>
                </a:solidFill>
                <a:latin typeface="Calibri" panose="020F0502020204030204" pitchFamily="34" charset="0"/>
                <a:cs typeface="Calibri" panose="020F0502020204030204" pitchFamily="34" charset="0"/>
              </a:rPr>
              <a:t>The other thing to be careful of is that VCL, FireMonkey, and web apps have different properties and event models</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839921" y="3173768"/>
            <a:ext cx="13836199" cy="2238337"/>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If I want to target very different user interfaces, then it is vital that the UI is separated from the implementation of the actual ‘calculator’ code</a:t>
            </a:r>
          </a:p>
        </p:txBody>
      </p:sp>
    </p:spTree>
    <p:extLst>
      <p:ext uri="{BB962C8B-B14F-4D97-AF65-F5344CB8AC3E}">
        <p14:creationId xmlns:p14="http://schemas.microsoft.com/office/powerpoint/2010/main" val="1492995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10920787"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Design </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1392753" y="2570264"/>
            <a:ext cx="13836199" cy="2238337"/>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The obvious choice to enforce the separation of UI and calculation code itself is to create an </a:t>
            </a:r>
            <a:r>
              <a:rPr lang="en-US" sz="4800" spc="-100" dirty="0" err="1">
                <a:solidFill>
                  <a:srgbClr val="3494BA"/>
                </a:solidFill>
                <a:latin typeface="Cascadia Code" panose="020B0609020000020004" pitchFamily="49" charset="0"/>
                <a:cs typeface="Cascadia Code" panose="020B0609020000020004" pitchFamily="49" charset="0"/>
              </a:rPr>
              <a:t>IInterface</a:t>
            </a:r>
            <a:endParaRPr lang="en-US" sz="4800" spc="-100" dirty="0">
              <a:solidFill>
                <a:srgbClr val="3494BA"/>
              </a:solidFill>
              <a:latin typeface="Cascadia Code" panose="020B0609020000020004" pitchFamily="49" charset="0"/>
              <a:cs typeface="Cascadia Code" panose="020B0609020000020004" pitchFamily="49" charset="0"/>
            </a:endParaRPr>
          </a:p>
        </p:txBody>
      </p:sp>
      <p:sp>
        <p:nvSpPr>
          <p:cNvPr id="3" name="Title 1">
            <a:extLst>
              <a:ext uri="{FF2B5EF4-FFF2-40B4-BE49-F238E27FC236}">
                <a16:creationId xmlns:a16="http://schemas.microsoft.com/office/drawing/2014/main" id="{7A821796-8B62-C963-7A78-7C590C642B63}"/>
              </a:ext>
            </a:extLst>
          </p:cNvPr>
          <p:cNvSpPr txBox="1">
            <a:spLocks/>
          </p:cNvSpPr>
          <p:nvPr/>
        </p:nvSpPr>
        <p:spPr>
          <a:xfrm>
            <a:off x="1145766" y="5051229"/>
            <a:ext cx="14330172" cy="1303509"/>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spc="-100" dirty="0" err="1">
                <a:solidFill>
                  <a:srgbClr val="C00000"/>
                </a:solidFill>
                <a:latin typeface="Cascadia Code" panose="020B0609020000020004" pitchFamily="49" charset="0"/>
                <a:cs typeface="Cascadia Code" panose="020B0609020000020004" pitchFamily="49" charset="0"/>
              </a:rPr>
              <a:t>TxxxCalculatorForm</a:t>
            </a:r>
            <a:r>
              <a:rPr lang="en-US" sz="4800" spc="-100" dirty="0">
                <a:solidFill>
                  <a:srgbClr val="3494BA"/>
                </a:solidFill>
                <a:latin typeface="Cascadia Code" panose="020B0609020000020004" pitchFamily="49" charset="0"/>
                <a:cs typeface="Cascadia Code" panose="020B0609020000020004" pitchFamily="49" charset="0"/>
              </a:rPr>
              <a:t> </a:t>
            </a:r>
            <a:r>
              <a:rPr lang="en-US" sz="4800" spc="-100" dirty="0">
                <a:solidFill>
                  <a:srgbClr val="3494BA"/>
                </a:solidFill>
                <a:latin typeface="Calibri" panose="020F0502020204030204" pitchFamily="34" charset="0"/>
                <a:cs typeface="Calibri" panose="020F0502020204030204" pitchFamily="34" charset="0"/>
              </a:rPr>
              <a:t>VCL form, FMX form, html</a:t>
            </a:r>
          </a:p>
        </p:txBody>
      </p:sp>
      <p:sp>
        <p:nvSpPr>
          <p:cNvPr id="5" name="Title 1">
            <a:extLst>
              <a:ext uri="{FF2B5EF4-FFF2-40B4-BE49-F238E27FC236}">
                <a16:creationId xmlns:a16="http://schemas.microsoft.com/office/drawing/2014/main" id="{CF3908DC-E061-681D-44FE-A8888110E7E3}"/>
              </a:ext>
            </a:extLst>
          </p:cNvPr>
          <p:cNvSpPr txBox="1">
            <a:spLocks/>
          </p:cNvSpPr>
          <p:nvPr/>
        </p:nvSpPr>
        <p:spPr>
          <a:xfrm>
            <a:off x="3202404" y="7802184"/>
            <a:ext cx="10216896" cy="937093"/>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spc="-100" dirty="0">
                <a:solidFill>
                  <a:srgbClr val="3494BA"/>
                </a:solidFill>
                <a:latin typeface="Cascadia Code" panose="020B0609020000020004" pitchFamily="49" charset="0"/>
                <a:cs typeface="Cascadia Code" panose="020B0609020000020004" pitchFamily="49" charset="0"/>
              </a:rPr>
              <a:t> </a:t>
            </a:r>
            <a:r>
              <a:rPr lang="en-US" sz="4800" spc="-100" dirty="0" err="1">
                <a:solidFill>
                  <a:srgbClr val="C00000"/>
                </a:solidFill>
                <a:latin typeface="Cascadia Code" panose="020B0609020000020004" pitchFamily="49" charset="0"/>
                <a:cs typeface="Cascadia Code" panose="020B0609020000020004" pitchFamily="49" charset="0"/>
              </a:rPr>
              <a:t>TCalculator</a:t>
            </a:r>
            <a:r>
              <a:rPr lang="en-US" sz="4800" spc="-100" dirty="0">
                <a:solidFill>
                  <a:srgbClr val="3494BA"/>
                </a:solidFill>
                <a:latin typeface="Cascadia Code" panose="020B0609020000020004" pitchFamily="49" charset="0"/>
                <a:cs typeface="Cascadia Code" panose="020B0609020000020004" pitchFamily="49" charset="0"/>
              </a:rPr>
              <a:t> </a:t>
            </a:r>
            <a:r>
              <a:rPr lang="en-US" sz="4800" spc="-100" dirty="0">
                <a:solidFill>
                  <a:srgbClr val="3494BA"/>
                </a:solidFill>
                <a:latin typeface="Calibri" panose="020F0502020204030204" pitchFamily="34" charset="0"/>
                <a:cs typeface="Calibri" panose="020F0502020204030204" pitchFamily="34" charset="0"/>
              </a:rPr>
              <a:t>the concrete class</a:t>
            </a:r>
          </a:p>
        </p:txBody>
      </p:sp>
      <p:sp>
        <p:nvSpPr>
          <p:cNvPr id="6" name="Title 1">
            <a:extLst>
              <a:ext uri="{FF2B5EF4-FFF2-40B4-BE49-F238E27FC236}">
                <a16:creationId xmlns:a16="http://schemas.microsoft.com/office/drawing/2014/main" id="{00EB26CB-28AB-0FCF-33EC-BAD822289934}"/>
              </a:ext>
            </a:extLst>
          </p:cNvPr>
          <p:cNvSpPr txBox="1">
            <a:spLocks/>
          </p:cNvSpPr>
          <p:nvPr/>
        </p:nvSpPr>
        <p:spPr>
          <a:xfrm>
            <a:off x="3202404" y="6420156"/>
            <a:ext cx="10216896" cy="937093"/>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spc="-100" dirty="0" err="1">
                <a:solidFill>
                  <a:srgbClr val="C00000"/>
                </a:solidFill>
                <a:latin typeface="Cascadia Code" panose="020B0609020000020004" pitchFamily="49" charset="0"/>
                <a:cs typeface="Cascadia Code" panose="020B0609020000020004" pitchFamily="49" charset="0"/>
              </a:rPr>
              <a:t>ICalculator</a:t>
            </a:r>
            <a:r>
              <a:rPr lang="en-US" sz="4800" spc="-100" dirty="0">
                <a:solidFill>
                  <a:srgbClr val="3494BA"/>
                </a:solidFill>
                <a:latin typeface="Cascadia Code" panose="020B0609020000020004" pitchFamily="49" charset="0"/>
                <a:cs typeface="Cascadia Code" panose="020B0609020000020004" pitchFamily="49" charset="0"/>
              </a:rPr>
              <a:t>  </a:t>
            </a:r>
            <a:r>
              <a:rPr lang="en-US" sz="4800" spc="-100" dirty="0">
                <a:solidFill>
                  <a:srgbClr val="3494BA"/>
                </a:solidFill>
                <a:latin typeface="Calibri" panose="020F0502020204030204" pitchFamily="34" charset="0"/>
                <a:cs typeface="Calibri" panose="020F0502020204030204" pitchFamily="34" charset="0"/>
              </a:rPr>
              <a:t>the interface</a:t>
            </a:r>
            <a:r>
              <a:rPr lang="en-US" sz="4800" spc="-100" dirty="0">
                <a:solidFill>
                  <a:srgbClr val="3494BA"/>
                </a:solidFill>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3960172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10920787"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implementation </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450921" y="2282316"/>
            <a:ext cx="17306727" cy="1503299"/>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The interface allows us to write the UI code so that it doesn’t use a concrete implementation</a:t>
            </a:r>
            <a:endParaRPr lang="en-US" sz="4800" spc="-100" dirty="0">
              <a:solidFill>
                <a:srgbClr val="3494BA"/>
              </a:solidFill>
              <a:latin typeface="Cascadia Code" panose="020B0609020000020004" pitchFamily="49" charset="0"/>
              <a:cs typeface="Cascadia Code" panose="020B0609020000020004" pitchFamily="49" charset="0"/>
            </a:endParaRPr>
          </a:p>
        </p:txBody>
      </p:sp>
      <p:pic>
        <p:nvPicPr>
          <p:cNvPr id="12" name="Picture 11" descr="Text&#10;&#10;Description automatically generated">
            <a:extLst>
              <a:ext uri="{FF2B5EF4-FFF2-40B4-BE49-F238E27FC236}">
                <a16:creationId xmlns:a16="http://schemas.microsoft.com/office/drawing/2014/main" id="{A292DF37-2DE5-2275-66C1-F1AB839854B2}"/>
              </a:ext>
            </a:extLst>
          </p:cNvPr>
          <p:cNvPicPr>
            <a:picLocks noChangeAspect="1"/>
          </p:cNvPicPr>
          <p:nvPr/>
        </p:nvPicPr>
        <p:blipFill>
          <a:blip r:embed="rId3"/>
          <a:stretch>
            <a:fillRect/>
          </a:stretch>
        </p:blipFill>
        <p:spPr>
          <a:xfrm>
            <a:off x="5559551" y="4013292"/>
            <a:ext cx="12628061" cy="5361526"/>
          </a:xfrm>
          <a:prstGeom prst="rect">
            <a:avLst/>
          </a:prstGeom>
        </p:spPr>
      </p:pic>
    </p:spTree>
    <p:extLst>
      <p:ext uri="{BB962C8B-B14F-4D97-AF65-F5344CB8AC3E}">
        <p14:creationId xmlns:p14="http://schemas.microsoft.com/office/powerpoint/2010/main" val="135553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4" name="Google Shape;77;p15">
            <a:extLst>
              <a:ext uri="{FF2B5EF4-FFF2-40B4-BE49-F238E27FC236}">
                <a16:creationId xmlns:a16="http://schemas.microsoft.com/office/drawing/2014/main" id="{E47B49F6-2F4B-115F-E1DC-E3BF1FCFB008}"/>
              </a:ext>
            </a:extLst>
          </p:cNvPr>
          <p:cNvSpPr txBox="1"/>
          <p:nvPr/>
        </p:nvSpPr>
        <p:spPr>
          <a:xfrm>
            <a:off x="10988040" y="3049210"/>
            <a:ext cx="5678314" cy="2662237"/>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US" sz="4000" b="1" dirty="0">
                <a:solidFill>
                  <a:schemeClr val="accent2"/>
                </a:solidFill>
                <a:latin typeface="Open Sans"/>
                <a:ea typeface="Open Sans"/>
                <a:cs typeface="Open Sans"/>
                <a:sym typeface="Open Sans"/>
              </a:rPr>
              <a:t>Ian Barker</a:t>
            </a:r>
            <a:endParaRPr sz="4000" b="1" dirty="0">
              <a:solidFill>
                <a:schemeClr val="accent2"/>
              </a:solidFill>
              <a:latin typeface="Open Sans"/>
              <a:ea typeface="Open Sans"/>
              <a:cs typeface="Open Sans"/>
              <a:sym typeface="Open Sans"/>
            </a:endParaRPr>
          </a:p>
          <a:p>
            <a:pPr marL="0" lvl="0" indent="0" algn="r" rtl="0">
              <a:lnSpc>
                <a:spcPct val="115000"/>
              </a:lnSpc>
              <a:spcBef>
                <a:spcPts val="0"/>
              </a:spcBef>
              <a:spcAft>
                <a:spcPts val="0"/>
              </a:spcAft>
              <a:buNone/>
            </a:pPr>
            <a:r>
              <a:rPr lang="en-US" sz="2000" b="1" dirty="0">
                <a:solidFill>
                  <a:srgbClr val="3494BA"/>
                </a:solidFill>
                <a:latin typeface="Open Sans"/>
                <a:ea typeface="Open Sans"/>
                <a:cs typeface="Open Sans"/>
                <a:sym typeface="Open Sans"/>
              </a:rPr>
              <a:t>Embarcadero Delphi MVP</a:t>
            </a:r>
            <a:endParaRPr sz="2000" b="1" dirty="0">
              <a:solidFill>
                <a:srgbClr val="3494BA"/>
              </a:solidFill>
              <a:latin typeface="Open Sans"/>
              <a:ea typeface="Open Sans"/>
              <a:cs typeface="Open Sans"/>
              <a:sym typeface="Open Sans"/>
            </a:endParaRPr>
          </a:p>
          <a:p>
            <a:pPr marL="0" lvl="0" indent="0" algn="r" rtl="0">
              <a:lnSpc>
                <a:spcPct val="115000"/>
              </a:lnSpc>
              <a:spcBef>
                <a:spcPts val="0"/>
              </a:spcBef>
              <a:spcAft>
                <a:spcPts val="0"/>
              </a:spcAft>
              <a:buNone/>
            </a:pPr>
            <a:r>
              <a:rPr lang="en-US" sz="2000" dirty="0">
                <a:solidFill>
                  <a:srgbClr val="3494BA"/>
                </a:solidFill>
                <a:latin typeface="Open Sans"/>
                <a:ea typeface="Open Sans"/>
                <a:cs typeface="Open Sans"/>
                <a:sym typeface="Open Sans"/>
              </a:rPr>
              <a:t>ian.barker@gmail.com</a:t>
            </a:r>
          </a:p>
          <a:p>
            <a:pPr marL="0" lvl="0" indent="0" algn="r" rtl="0">
              <a:lnSpc>
                <a:spcPct val="115000"/>
              </a:lnSpc>
              <a:spcBef>
                <a:spcPts val="0"/>
              </a:spcBef>
              <a:spcAft>
                <a:spcPts val="0"/>
              </a:spcAft>
              <a:buNone/>
            </a:pPr>
            <a:endParaRPr sz="2000" dirty="0">
              <a:solidFill>
                <a:schemeClr val="bg1"/>
              </a:solidFill>
              <a:latin typeface="Open Sans"/>
              <a:ea typeface="Open Sans"/>
              <a:cs typeface="Open Sans"/>
              <a:sym typeface="Open Sans"/>
            </a:endParaRPr>
          </a:p>
          <a:p>
            <a:pPr marL="0" lvl="0" indent="0" rtl="0">
              <a:spcBef>
                <a:spcPts val="0"/>
              </a:spcBef>
              <a:spcAft>
                <a:spcPts val="0"/>
              </a:spcAft>
              <a:buNone/>
            </a:pPr>
            <a:r>
              <a:rPr lang="en-US" sz="2000" dirty="0">
                <a:solidFill>
                  <a:schemeClr val="accent2"/>
                </a:solidFill>
                <a:latin typeface="Open Sans"/>
                <a:ea typeface="Open Sans"/>
                <a:cs typeface="Open Sans"/>
                <a:sym typeface="Open Sans"/>
              </a:rPr>
              <a:t>			</a:t>
            </a:r>
            <a:r>
              <a:rPr lang="en-US" sz="2000" dirty="0">
                <a:solidFill>
                  <a:srgbClr val="3494BA"/>
                </a:solidFill>
                <a:latin typeface="Open Sans"/>
                <a:ea typeface="Open Sans"/>
                <a:cs typeface="Open Sans"/>
                <a:sym typeface="Open Sans"/>
              </a:rPr>
              <a:t>@punctuation</a:t>
            </a:r>
            <a:r>
              <a:rPr lang="en-US" sz="2000" dirty="0">
                <a:solidFill>
                  <a:schemeClr val="bg1"/>
                </a:solidFill>
                <a:latin typeface="Open Sans"/>
                <a:ea typeface="Open Sans"/>
                <a:cs typeface="Open Sans"/>
                <a:sym typeface="Open Sans"/>
              </a:rPr>
              <a:t> </a:t>
            </a:r>
          </a:p>
          <a:p>
            <a:pPr marL="0" lvl="0" indent="0" rtl="0">
              <a:spcBef>
                <a:spcPts val="0"/>
              </a:spcBef>
              <a:spcAft>
                <a:spcPts val="0"/>
              </a:spcAft>
              <a:buNone/>
            </a:pPr>
            <a:r>
              <a:rPr lang="en-US" sz="2000" dirty="0">
                <a:solidFill>
                  <a:schemeClr val="accent2"/>
                </a:solidFill>
                <a:latin typeface="Open Sans"/>
                <a:ea typeface="Open Sans"/>
                <a:cs typeface="Open Sans"/>
                <a:sym typeface="Open Sans"/>
              </a:rPr>
              <a:t>			</a:t>
            </a:r>
            <a:r>
              <a:rPr lang="en-US" sz="2000" dirty="0">
                <a:solidFill>
                  <a:srgbClr val="3494BA"/>
                </a:solidFill>
                <a:latin typeface="Open Sans"/>
                <a:ea typeface="Open Sans"/>
                <a:cs typeface="Open Sans"/>
                <a:sym typeface="Open Sans"/>
              </a:rPr>
              <a:t>about.me/</a:t>
            </a:r>
            <a:r>
              <a:rPr lang="en-US" sz="2000" dirty="0" err="1">
                <a:solidFill>
                  <a:srgbClr val="3494BA"/>
                </a:solidFill>
                <a:latin typeface="Open Sans"/>
                <a:ea typeface="Open Sans"/>
                <a:cs typeface="Open Sans"/>
                <a:sym typeface="Open Sans"/>
              </a:rPr>
              <a:t>IanBarker</a:t>
            </a:r>
            <a:endParaRPr sz="2000" dirty="0">
              <a:solidFill>
                <a:srgbClr val="3494BA"/>
              </a:solidFill>
              <a:latin typeface="Open Sans"/>
              <a:ea typeface="Open Sans"/>
              <a:cs typeface="Open Sans"/>
              <a:sym typeface="Open Sans"/>
            </a:endParaRPr>
          </a:p>
        </p:txBody>
      </p:sp>
      <p:sp>
        <p:nvSpPr>
          <p:cNvPr id="5" name="Google Shape;78;p15">
            <a:extLst>
              <a:ext uri="{FF2B5EF4-FFF2-40B4-BE49-F238E27FC236}">
                <a16:creationId xmlns:a16="http://schemas.microsoft.com/office/drawing/2014/main" id="{B098F380-C3B8-D4D7-7557-1621A90D9D75}"/>
              </a:ext>
            </a:extLst>
          </p:cNvPr>
          <p:cNvSpPr txBox="1"/>
          <p:nvPr/>
        </p:nvSpPr>
        <p:spPr>
          <a:xfrm>
            <a:off x="428286" y="8617670"/>
            <a:ext cx="7972764" cy="553968"/>
          </a:xfrm>
          <a:prstGeom prst="rect">
            <a:avLst/>
          </a:prstGeom>
          <a:solidFill>
            <a:srgbClr val="3494BA"/>
          </a:soli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t" anchorCtr="0">
            <a:spAutoFit/>
          </a:bodyPr>
          <a:lstStyle/>
          <a:p>
            <a:pPr lvl="0"/>
            <a:r>
              <a:rPr lang="en-US" sz="2400" b="1" dirty="0">
                <a:solidFill>
                  <a:schemeClr val="bg1"/>
                </a:solidFill>
                <a:latin typeface="Open Sans"/>
                <a:ea typeface="Open Sans"/>
                <a:cs typeface="Open Sans"/>
                <a:sym typeface="Open Sans"/>
              </a:rPr>
              <a:t>Slides, link &amp; replay</a:t>
            </a:r>
            <a:r>
              <a:rPr lang="en-US" sz="2400" dirty="0">
                <a:solidFill>
                  <a:schemeClr val="bg1"/>
                </a:solidFill>
                <a:latin typeface="Open Sans"/>
                <a:ea typeface="Open Sans"/>
                <a:cs typeface="Open Sans"/>
                <a:sym typeface="Open Sans"/>
              </a:rPr>
              <a:t>  tinyurl.com/delphivscompetition</a:t>
            </a:r>
            <a:endParaRPr sz="2400" dirty="0">
              <a:solidFill>
                <a:schemeClr val="bg1"/>
              </a:solidFill>
              <a:latin typeface="Open Sans"/>
              <a:ea typeface="Open Sans"/>
              <a:cs typeface="Open Sans"/>
              <a:sym typeface="Open Sans"/>
            </a:endParaRPr>
          </a:p>
        </p:txBody>
      </p:sp>
      <p:pic>
        <p:nvPicPr>
          <p:cNvPr id="6" name="Picture 2" descr="Twitter Logo transparent PNG - StickPNG">
            <a:extLst>
              <a:ext uri="{FF2B5EF4-FFF2-40B4-BE49-F238E27FC236}">
                <a16:creationId xmlns:a16="http://schemas.microsoft.com/office/drawing/2014/main" id="{481A39AA-FE84-0948-BDC3-52D412EB3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6340" y="4857135"/>
            <a:ext cx="376777" cy="376777"/>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Internet outline">
            <a:extLst>
              <a:ext uri="{FF2B5EF4-FFF2-40B4-BE49-F238E27FC236}">
                <a16:creationId xmlns:a16="http://schemas.microsoft.com/office/drawing/2014/main" id="{CC0142E3-30D4-32B3-B932-93EA06341D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326340" y="5146283"/>
            <a:ext cx="376776" cy="376776"/>
          </a:xfrm>
          <a:prstGeom prst="rect">
            <a:avLst/>
          </a:prstGeom>
        </p:spPr>
      </p:pic>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we used Delphi as a weapon in a real fight - and won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10920787"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err="1">
                <a:solidFill>
                  <a:schemeClr val="bg1"/>
                </a:solidFill>
                <a:latin typeface="Calibri" panose="020F0502020204030204" pitchFamily="34" charset="0"/>
                <a:cs typeface="Calibri" panose="020F0502020204030204" pitchFamily="34" charset="0"/>
              </a:rPr>
              <a:t>iCalculator</a:t>
            </a:r>
            <a:r>
              <a:rPr lang="en-US" sz="6000" b="1" cap="all" spc="-100" dirty="0">
                <a:solidFill>
                  <a:schemeClr val="bg1"/>
                </a:solidFill>
                <a:latin typeface="Calibri" panose="020F0502020204030204" pitchFamily="34" charset="0"/>
                <a:cs typeface="Calibri" panose="020F0502020204030204" pitchFamily="34" charset="0"/>
              </a:rPr>
              <a:t> interface </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450921" y="2282316"/>
            <a:ext cx="17306727" cy="1503299"/>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It defines the actions that the user </a:t>
            </a:r>
            <a:r>
              <a:rPr lang="en-US" sz="4800" i="1" spc="-100" dirty="0">
                <a:solidFill>
                  <a:srgbClr val="3494BA"/>
                </a:solidFill>
                <a:latin typeface="Calibri" panose="020F0502020204030204" pitchFamily="34" charset="0"/>
                <a:cs typeface="Calibri" panose="020F0502020204030204" pitchFamily="34" charset="0"/>
              </a:rPr>
              <a:t>can</a:t>
            </a:r>
            <a:r>
              <a:rPr lang="en-US" sz="4800" spc="-100" dirty="0">
                <a:solidFill>
                  <a:srgbClr val="3494BA"/>
                </a:solidFill>
                <a:latin typeface="Calibri" panose="020F0502020204030204" pitchFamily="34" charset="0"/>
                <a:cs typeface="Calibri" panose="020F0502020204030204" pitchFamily="34" charset="0"/>
              </a:rPr>
              <a:t> initiate such as addition, subtraction, display the total and even maintain a history</a:t>
            </a:r>
            <a:endParaRPr lang="en-US" sz="4800" spc="-100" dirty="0">
              <a:solidFill>
                <a:srgbClr val="3494BA"/>
              </a:solidFill>
              <a:latin typeface="Cascadia Code" panose="020B0609020000020004" pitchFamily="49" charset="0"/>
              <a:cs typeface="Cascadia Code" panose="020B0609020000020004" pitchFamily="49" charset="0"/>
            </a:endParaRPr>
          </a:p>
        </p:txBody>
      </p:sp>
      <p:pic>
        <p:nvPicPr>
          <p:cNvPr id="12" name="Picture 11" descr="Text&#10;&#10;Description automatically generated">
            <a:extLst>
              <a:ext uri="{FF2B5EF4-FFF2-40B4-BE49-F238E27FC236}">
                <a16:creationId xmlns:a16="http://schemas.microsoft.com/office/drawing/2014/main" id="{A292DF37-2DE5-2275-66C1-F1AB839854B2}"/>
              </a:ext>
            </a:extLst>
          </p:cNvPr>
          <p:cNvPicPr>
            <a:picLocks noChangeAspect="1"/>
          </p:cNvPicPr>
          <p:nvPr/>
        </p:nvPicPr>
        <p:blipFill>
          <a:blip r:embed="rId3"/>
          <a:stretch>
            <a:fillRect/>
          </a:stretch>
        </p:blipFill>
        <p:spPr>
          <a:xfrm>
            <a:off x="5559551" y="4013292"/>
            <a:ext cx="12628061" cy="5361526"/>
          </a:xfrm>
          <a:prstGeom prst="rect">
            <a:avLst/>
          </a:prstGeom>
        </p:spPr>
      </p:pic>
    </p:spTree>
    <p:extLst>
      <p:ext uri="{BB962C8B-B14F-4D97-AF65-F5344CB8AC3E}">
        <p14:creationId xmlns:p14="http://schemas.microsoft.com/office/powerpoint/2010/main" val="2817045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8400471"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err="1">
                <a:solidFill>
                  <a:schemeClr val="bg1"/>
                </a:solidFill>
                <a:latin typeface="Calibri" panose="020F0502020204030204" pitchFamily="34" charset="0"/>
                <a:cs typeface="Calibri" panose="020F0502020204030204" pitchFamily="34" charset="0"/>
              </a:rPr>
              <a:t>Tcalculator</a:t>
            </a:r>
            <a:r>
              <a:rPr lang="en-US" sz="6000" b="1" cap="all" spc="-100" dirty="0">
                <a:solidFill>
                  <a:schemeClr val="bg1"/>
                </a:solidFill>
                <a:latin typeface="Calibri" panose="020F0502020204030204" pitchFamily="34" charset="0"/>
                <a:cs typeface="Calibri" panose="020F0502020204030204" pitchFamily="34" charset="0"/>
              </a:rPr>
              <a:t> class</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8211312" y="7351776"/>
            <a:ext cx="8741664" cy="1737360"/>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Implements the </a:t>
            </a:r>
            <a:r>
              <a:rPr lang="en-US" sz="4800" spc="-100" dirty="0" err="1">
                <a:solidFill>
                  <a:srgbClr val="3494BA"/>
                </a:solidFill>
                <a:latin typeface="Cascadia Code" panose="020B0609020000020004" pitchFamily="49" charset="0"/>
                <a:cs typeface="Cascadia Code" panose="020B0609020000020004" pitchFamily="49" charset="0"/>
              </a:rPr>
              <a:t>ICalculator</a:t>
            </a:r>
            <a:r>
              <a:rPr lang="en-US" sz="4800" spc="-100" dirty="0">
                <a:solidFill>
                  <a:srgbClr val="3494BA"/>
                </a:solidFill>
                <a:latin typeface="Calibri" panose="020F0502020204030204" pitchFamily="34" charset="0"/>
                <a:cs typeface="Calibri" panose="020F0502020204030204" pitchFamily="34" charset="0"/>
              </a:rPr>
              <a:t> interface and does the actual work</a:t>
            </a:r>
            <a:endParaRPr lang="en-US" sz="4800" spc="-100" dirty="0">
              <a:solidFill>
                <a:srgbClr val="3494BA"/>
              </a:solidFill>
              <a:latin typeface="Cascadia Code" panose="020B0609020000020004" pitchFamily="49" charset="0"/>
              <a:cs typeface="Cascadia Code" panose="020B0609020000020004" pitchFamily="49" charset="0"/>
            </a:endParaRPr>
          </a:p>
        </p:txBody>
      </p:sp>
      <p:pic>
        <p:nvPicPr>
          <p:cNvPr id="4" name="Picture 3" descr="Text&#10;&#10;Description automatically generated">
            <a:extLst>
              <a:ext uri="{FF2B5EF4-FFF2-40B4-BE49-F238E27FC236}">
                <a16:creationId xmlns:a16="http://schemas.microsoft.com/office/drawing/2014/main" id="{0B671FEB-6139-77A5-3166-E392CCAAE576}"/>
              </a:ext>
            </a:extLst>
          </p:cNvPr>
          <p:cNvPicPr>
            <a:picLocks noChangeAspect="1"/>
          </p:cNvPicPr>
          <p:nvPr/>
        </p:nvPicPr>
        <p:blipFill>
          <a:blip r:embed="rId3"/>
          <a:stretch>
            <a:fillRect/>
          </a:stretch>
        </p:blipFill>
        <p:spPr>
          <a:xfrm>
            <a:off x="9448704" y="296490"/>
            <a:ext cx="8592410" cy="6689525"/>
          </a:xfrm>
          <a:prstGeom prst="rect">
            <a:avLst/>
          </a:prstGeom>
        </p:spPr>
      </p:pic>
      <p:pic>
        <p:nvPicPr>
          <p:cNvPr id="6" name="Picture 5">
            <a:extLst>
              <a:ext uri="{FF2B5EF4-FFF2-40B4-BE49-F238E27FC236}">
                <a16:creationId xmlns:a16="http://schemas.microsoft.com/office/drawing/2014/main" id="{2F06D351-2B83-4663-7802-E39E26D5961B}"/>
              </a:ext>
            </a:extLst>
          </p:cNvPr>
          <p:cNvPicPr>
            <a:picLocks noChangeAspect="1"/>
          </p:cNvPicPr>
          <p:nvPr/>
        </p:nvPicPr>
        <p:blipFill>
          <a:blip r:embed="rId4"/>
          <a:stretch>
            <a:fillRect/>
          </a:stretch>
        </p:blipFill>
        <p:spPr>
          <a:xfrm>
            <a:off x="667511" y="2221308"/>
            <a:ext cx="6629401" cy="7123860"/>
          </a:xfrm>
          <a:prstGeom prst="rect">
            <a:avLst/>
          </a:prstGeom>
        </p:spPr>
      </p:pic>
    </p:spTree>
    <p:extLst>
      <p:ext uri="{BB962C8B-B14F-4D97-AF65-F5344CB8AC3E}">
        <p14:creationId xmlns:p14="http://schemas.microsoft.com/office/powerpoint/2010/main" val="111650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10920787"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updating the display</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374834" y="2910166"/>
            <a:ext cx="7114032" cy="4466667"/>
          </a:xfrm>
        </p:spPr>
        <p:txBody>
          <a:bodyPr>
            <a:noAutofit/>
          </a:bodyPr>
          <a:lstStyle/>
          <a:p>
            <a:r>
              <a:rPr lang="en-US" sz="4000" spc="-100" dirty="0">
                <a:solidFill>
                  <a:srgbClr val="3494BA"/>
                </a:solidFill>
                <a:latin typeface="Calibri" panose="020F0502020204030204" pitchFamily="34" charset="0"/>
                <a:cs typeface="Calibri" panose="020F0502020204030204" pitchFamily="34" charset="0"/>
              </a:rPr>
              <a:t>Web apps are asynchronous by default plus good practice is to never update the UI directly</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So, I implemented a callback to display the results when required</a:t>
            </a:r>
            <a:endParaRPr lang="en-US" sz="4000" spc="-100" dirty="0">
              <a:solidFill>
                <a:srgbClr val="3494BA"/>
              </a:solidFill>
              <a:latin typeface="Cascadia Code" panose="020B0609020000020004" pitchFamily="49" charset="0"/>
              <a:cs typeface="Cascadia Code" panose="020B0609020000020004" pitchFamily="49" charset="0"/>
            </a:endParaRPr>
          </a:p>
        </p:txBody>
      </p:sp>
      <p:pic>
        <p:nvPicPr>
          <p:cNvPr id="4" name="Picture 3">
            <a:extLst>
              <a:ext uri="{FF2B5EF4-FFF2-40B4-BE49-F238E27FC236}">
                <a16:creationId xmlns:a16="http://schemas.microsoft.com/office/drawing/2014/main" id="{66B68428-4B16-4837-B47E-B29F71AEEF71}"/>
              </a:ext>
            </a:extLst>
          </p:cNvPr>
          <p:cNvPicPr>
            <a:picLocks noChangeAspect="1"/>
          </p:cNvPicPr>
          <p:nvPr/>
        </p:nvPicPr>
        <p:blipFill>
          <a:blip r:embed="rId3"/>
          <a:stretch>
            <a:fillRect/>
          </a:stretch>
        </p:blipFill>
        <p:spPr>
          <a:xfrm>
            <a:off x="516519" y="2382671"/>
            <a:ext cx="6944915" cy="463788"/>
          </a:xfrm>
          <a:prstGeom prst="rect">
            <a:avLst/>
          </a:prstGeom>
        </p:spPr>
      </p:pic>
      <p:pic>
        <p:nvPicPr>
          <p:cNvPr id="9" name="Picture 8">
            <a:extLst>
              <a:ext uri="{FF2B5EF4-FFF2-40B4-BE49-F238E27FC236}">
                <a16:creationId xmlns:a16="http://schemas.microsoft.com/office/drawing/2014/main" id="{C7001C61-ACDD-E23E-2CBF-D9D25E1E30D4}"/>
              </a:ext>
            </a:extLst>
          </p:cNvPr>
          <p:cNvPicPr>
            <a:picLocks noChangeAspect="1"/>
          </p:cNvPicPr>
          <p:nvPr/>
        </p:nvPicPr>
        <p:blipFill>
          <a:blip r:embed="rId4"/>
          <a:stretch>
            <a:fillRect/>
          </a:stretch>
        </p:blipFill>
        <p:spPr>
          <a:xfrm>
            <a:off x="7755055" y="2707156"/>
            <a:ext cx="10323809" cy="4466667"/>
          </a:xfrm>
          <a:prstGeom prst="rect">
            <a:avLst/>
          </a:prstGeom>
        </p:spPr>
      </p:pic>
      <p:pic>
        <p:nvPicPr>
          <p:cNvPr id="11" name="Picture 10">
            <a:extLst>
              <a:ext uri="{FF2B5EF4-FFF2-40B4-BE49-F238E27FC236}">
                <a16:creationId xmlns:a16="http://schemas.microsoft.com/office/drawing/2014/main" id="{3771FEBF-2A07-9DB8-7F04-9562FBBA5DF1}"/>
              </a:ext>
            </a:extLst>
          </p:cNvPr>
          <p:cNvPicPr>
            <a:picLocks noChangeAspect="1"/>
          </p:cNvPicPr>
          <p:nvPr/>
        </p:nvPicPr>
        <p:blipFill>
          <a:blip r:embed="rId5"/>
          <a:stretch>
            <a:fillRect/>
          </a:stretch>
        </p:blipFill>
        <p:spPr>
          <a:xfrm>
            <a:off x="374834" y="7228865"/>
            <a:ext cx="8028571" cy="1780952"/>
          </a:xfrm>
          <a:prstGeom prst="rect">
            <a:avLst/>
          </a:prstGeom>
        </p:spPr>
      </p:pic>
    </p:spTree>
    <p:extLst>
      <p:ext uri="{BB962C8B-B14F-4D97-AF65-F5344CB8AC3E}">
        <p14:creationId xmlns:p14="http://schemas.microsoft.com/office/powerpoint/2010/main" val="3437336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10920787" cy="1303509"/>
          </a:xfrm>
          <a:prstGeom prst="rect">
            <a:avLst/>
          </a:prstGeom>
          <a:solidFill>
            <a:srgbClr val="3494BA"/>
          </a:solidFill>
        </p:spPr>
        <p:txBody>
          <a:bodyPr anchor="ctr">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Subtleties of the implementation</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996626" y="2679858"/>
            <a:ext cx="8769166" cy="1917866"/>
          </a:xfrm>
        </p:spPr>
        <p:txBody>
          <a:bodyPr>
            <a:noAutofit/>
          </a:bodyPr>
          <a:lstStyle/>
          <a:p>
            <a:r>
              <a:rPr lang="en-US" sz="4000" spc="-100" dirty="0">
                <a:solidFill>
                  <a:srgbClr val="3494BA"/>
                </a:solidFill>
                <a:latin typeface="Calibri" panose="020F0502020204030204" pitchFamily="34" charset="0"/>
                <a:cs typeface="Calibri" panose="020F0502020204030204" pitchFamily="34" charset="0"/>
              </a:rPr>
              <a:t>If you </a:t>
            </a:r>
            <a:r>
              <a:rPr lang="en-US" sz="4000" b="1" spc="-100" dirty="0">
                <a:solidFill>
                  <a:srgbClr val="3494BA"/>
                </a:solidFill>
                <a:latin typeface="Calibri" panose="020F0502020204030204" pitchFamily="34" charset="0"/>
                <a:cs typeface="Calibri" panose="020F0502020204030204" pitchFamily="34" charset="0"/>
              </a:rPr>
              <a:t>really</a:t>
            </a:r>
            <a:r>
              <a:rPr lang="en-US" sz="4000" spc="-100" dirty="0">
                <a:solidFill>
                  <a:srgbClr val="3494BA"/>
                </a:solidFill>
                <a:latin typeface="Calibri" panose="020F0502020204030204" pitchFamily="34" charset="0"/>
                <a:cs typeface="Calibri" panose="020F0502020204030204" pitchFamily="34" charset="0"/>
              </a:rPr>
              <a:t> looked at the genuine calculator app it had some subtle visual behavior</a:t>
            </a:r>
            <a:endParaRPr lang="en-US" sz="4000" spc="-100" dirty="0">
              <a:solidFill>
                <a:srgbClr val="3494BA"/>
              </a:solidFill>
              <a:latin typeface="Cascadia Code" panose="020B0609020000020004" pitchFamily="49" charset="0"/>
              <a:cs typeface="Cascadia Code" panose="020B0609020000020004" pitchFamily="49" charset="0"/>
            </a:endParaRPr>
          </a:p>
        </p:txBody>
      </p:sp>
      <p:pic>
        <p:nvPicPr>
          <p:cNvPr id="5" name="Picture 4" descr="Table&#10;&#10;Description automatically generated">
            <a:extLst>
              <a:ext uri="{FF2B5EF4-FFF2-40B4-BE49-F238E27FC236}">
                <a16:creationId xmlns:a16="http://schemas.microsoft.com/office/drawing/2014/main" id="{F10577FF-A754-0947-E497-C3E17AD6E284}"/>
              </a:ext>
            </a:extLst>
          </p:cNvPr>
          <p:cNvPicPr>
            <a:picLocks noChangeAspect="1"/>
          </p:cNvPicPr>
          <p:nvPr/>
        </p:nvPicPr>
        <p:blipFill>
          <a:blip r:embed="rId3"/>
          <a:stretch>
            <a:fillRect/>
          </a:stretch>
        </p:blipFill>
        <p:spPr>
          <a:xfrm>
            <a:off x="10913364" y="3100197"/>
            <a:ext cx="4800600" cy="4781550"/>
          </a:xfrm>
          <a:prstGeom prst="rect">
            <a:avLst/>
          </a:prstGeom>
        </p:spPr>
      </p:pic>
      <p:sp>
        <p:nvSpPr>
          <p:cNvPr id="6" name="Title 1">
            <a:extLst>
              <a:ext uri="{FF2B5EF4-FFF2-40B4-BE49-F238E27FC236}">
                <a16:creationId xmlns:a16="http://schemas.microsoft.com/office/drawing/2014/main" id="{B0170568-E382-CDB8-72E6-4EE0F7C69BC0}"/>
              </a:ext>
            </a:extLst>
          </p:cNvPr>
          <p:cNvSpPr txBox="1">
            <a:spLocks/>
          </p:cNvSpPr>
          <p:nvPr/>
        </p:nvSpPr>
        <p:spPr>
          <a:xfrm>
            <a:off x="996626" y="4898802"/>
            <a:ext cx="8769166" cy="1917866"/>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000" spc="-100" dirty="0">
                <a:solidFill>
                  <a:srgbClr val="3494BA"/>
                </a:solidFill>
                <a:latin typeface="Calibri" panose="020F0502020204030204" pitchFamily="34" charset="0"/>
                <a:cs typeface="Calibri" panose="020F0502020204030204" pitchFamily="34" charset="0"/>
              </a:rPr>
              <a:t>The buttons would flash when clicked</a:t>
            </a:r>
            <a:endParaRPr lang="en-US" sz="4000" spc="-100" dirty="0">
              <a:solidFill>
                <a:srgbClr val="3494BA"/>
              </a:solidFill>
              <a:latin typeface="Cascadia Code" panose="020B0609020000020004" pitchFamily="49" charset="0"/>
              <a:cs typeface="Cascadia Code" panose="020B0609020000020004" pitchFamily="49" charset="0"/>
            </a:endParaRPr>
          </a:p>
        </p:txBody>
      </p:sp>
      <p:sp>
        <p:nvSpPr>
          <p:cNvPr id="7" name="Title 1">
            <a:extLst>
              <a:ext uri="{FF2B5EF4-FFF2-40B4-BE49-F238E27FC236}">
                <a16:creationId xmlns:a16="http://schemas.microsoft.com/office/drawing/2014/main" id="{673744EF-DF0F-862C-4E7E-7B0017B67717}"/>
              </a:ext>
            </a:extLst>
          </p:cNvPr>
          <p:cNvSpPr txBox="1">
            <a:spLocks/>
          </p:cNvSpPr>
          <p:nvPr/>
        </p:nvSpPr>
        <p:spPr>
          <a:xfrm>
            <a:off x="996626" y="6816668"/>
            <a:ext cx="8769166" cy="1917866"/>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000" spc="-100" dirty="0">
                <a:solidFill>
                  <a:srgbClr val="3494BA"/>
                </a:solidFill>
                <a:latin typeface="Calibri" panose="020F0502020204030204" pitchFamily="34" charset="0"/>
                <a:cs typeface="Calibri" panose="020F0502020204030204" pitchFamily="34" charset="0"/>
              </a:rPr>
              <a:t>And the form is partially transparent – until you clicked away from the app</a:t>
            </a:r>
            <a:endParaRPr lang="en-US" sz="4000" spc="-100" dirty="0">
              <a:solidFill>
                <a:srgbClr val="3494BA"/>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75962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8112055"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Subtleties of the implementation</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850322" y="2441448"/>
            <a:ext cx="7982782" cy="6574536"/>
          </a:xfrm>
        </p:spPr>
        <p:txBody>
          <a:bodyPr>
            <a:noAutofit/>
          </a:bodyPr>
          <a:lstStyle/>
          <a:p>
            <a:r>
              <a:rPr lang="en-US" sz="4000" spc="-100" dirty="0">
                <a:solidFill>
                  <a:srgbClr val="3494BA"/>
                </a:solidFill>
                <a:latin typeface="Calibri" panose="020F0502020204030204" pitchFamily="34" charset="0"/>
                <a:cs typeface="Calibri" panose="020F0502020204030204" pitchFamily="34" charset="0"/>
              </a:rPr>
              <a:t>All that behavior was entirely cosmetic</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The actual form could handle that</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Each framework was diverse – web buttons work very differently to native buttons</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This meant there was no obvious advantage in creating a generic visual controller</a:t>
            </a:r>
            <a:endParaRPr lang="en-US" sz="4000" spc="-100" dirty="0">
              <a:solidFill>
                <a:srgbClr val="3494BA"/>
              </a:solidFill>
              <a:latin typeface="Cascadia Code" panose="020B0609020000020004" pitchFamily="49" charset="0"/>
              <a:cs typeface="Cascadia Code" panose="020B0609020000020004" pitchFamily="49" charset="0"/>
            </a:endParaRPr>
          </a:p>
        </p:txBody>
      </p:sp>
      <p:pic>
        <p:nvPicPr>
          <p:cNvPr id="5" name="Picture 4">
            <a:extLst>
              <a:ext uri="{FF2B5EF4-FFF2-40B4-BE49-F238E27FC236}">
                <a16:creationId xmlns:a16="http://schemas.microsoft.com/office/drawing/2014/main" id="{8D610BF8-68DC-DF03-691D-05DEE207CFDB}"/>
              </a:ext>
            </a:extLst>
          </p:cNvPr>
          <p:cNvPicPr>
            <a:picLocks noChangeAspect="1"/>
          </p:cNvPicPr>
          <p:nvPr/>
        </p:nvPicPr>
        <p:blipFill>
          <a:blip r:embed="rId3"/>
          <a:stretch>
            <a:fillRect/>
          </a:stretch>
        </p:blipFill>
        <p:spPr>
          <a:xfrm>
            <a:off x="9622689" y="645750"/>
            <a:ext cx="8552381" cy="8428571"/>
          </a:xfrm>
          <a:prstGeom prst="rect">
            <a:avLst/>
          </a:prstGeom>
        </p:spPr>
      </p:pic>
    </p:spTree>
    <p:extLst>
      <p:ext uri="{BB962C8B-B14F-4D97-AF65-F5344CB8AC3E}">
        <p14:creationId xmlns:p14="http://schemas.microsoft.com/office/powerpoint/2010/main" val="183293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850322" y="2441448"/>
            <a:ext cx="6327718" cy="6574536"/>
          </a:xfrm>
        </p:spPr>
        <p:txBody>
          <a:bodyPr>
            <a:noAutofit/>
          </a:bodyPr>
          <a:lstStyle/>
          <a:p>
            <a:r>
              <a:rPr lang="en-US" sz="4000" spc="-100" dirty="0">
                <a:solidFill>
                  <a:srgbClr val="3494BA"/>
                </a:solidFill>
                <a:latin typeface="Calibri" panose="020F0502020204030204" pitchFamily="34" charset="0"/>
                <a:cs typeface="Calibri" panose="020F0502020204030204" pitchFamily="34" charset="0"/>
              </a:rPr>
              <a:t>All I had to do was to create the main form for the project </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and the interface, controller, and class would do the rest</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This is the VCL and FMX versions</a:t>
            </a:r>
            <a:endParaRPr lang="en-US" sz="4000" spc="-100" dirty="0">
              <a:solidFill>
                <a:srgbClr val="3494BA"/>
              </a:solidFill>
              <a:latin typeface="Cascadia Code" panose="020B0609020000020004" pitchFamily="49" charset="0"/>
              <a:cs typeface="Cascadia Code" panose="020B0609020000020004" pitchFamily="49" charset="0"/>
            </a:endParaRPr>
          </a:p>
        </p:txBody>
      </p:sp>
      <p:pic>
        <p:nvPicPr>
          <p:cNvPr id="7" name="Picture 6">
            <a:extLst>
              <a:ext uri="{FF2B5EF4-FFF2-40B4-BE49-F238E27FC236}">
                <a16:creationId xmlns:a16="http://schemas.microsoft.com/office/drawing/2014/main" id="{8DB7AF1C-CE43-4344-CD27-8F1C87CC3EEC}"/>
              </a:ext>
            </a:extLst>
          </p:cNvPr>
          <p:cNvPicPr>
            <a:picLocks noChangeAspect="1"/>
          </p:cNvPicPr>
          <p:nvPr/>
        </p:nvPicPr>
        <p:blipFill>
          <a:blip r:embed="rId3"/>
          <a:stretch>
            <a:fillRect/>
          </a:stretch>
        </p:blipFill>
        <p:spPr>
          <a:xfrm>
            <a:off x="7717548" y="1378212"/>
            <a:ext cx="10360140" cy="7905584"/>
          </a:xfrm>
          <a:prstGeom prst="rect">
            <a:avLst/>
          </a:prstGeom>
          <a:ln>
            <a:noFill/>
          </a:ln>
          <a:effectLst>
            <a:outerShdw blurRad="292100" dist="139700" dir="2700000" algn="tl" rotWithShape="0">
              <a:srgbClr val="333333">
                <a:alpha val="65000"/>
              </a:srgbClr>
            </a:outerShdw>
          </a:effectLst>
        </p:spPr>
      </p:pic>
      <p:sp>
        <p:nvSpPr>
          <p:cNvPr id="9" name="Subtitle 2">
            <a:extLst>
              <a:ext uri="{FF2B5EF4-FFF2-40B4-BE49-F238E27FC236}">
                <a16:creationId xmlns:a16="http://schemas.microsoft.com/office/drawing/2014/main" id="{785F724F-F5DC-1740-CFA3-89D6F5E059D9}"/>
              </a:ext>
            </a:extLst>
          </p:cNvPr>
          <p:cNvSpPr txBox="1">
            <a:spLocks/>
          </p:cNvSpPr>
          <p:nvPr/>
        </p:nvSpPr>
        <p:spPr>
          <a:xfrm>
            <a:off x="839921" y="726458"/>
            <a:ext cx="6136951"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Subtleties of the implementation</a:t>
            </a:r>
          </a:p>
        </p:txBody>
      </p:sp>
    </p:spTree>
    <p:extLst>
      <p:ext uri="{BB962C8B-B14F-4D97-AF65-F5344CB8AC3E}">
        <p14:creationId xmlns:p14="http://schemas.microsoft.com/office/powerpoint/2010/main" val="2212955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850322" y="2441448"/>
            <a:ext cx="6327718" cy="6574536"/>
          </a:xfrm>
        </p:spPr>
        <p:txBody>
          <a:bodyPr>
            <a:noAutofit/>
          </a:bodyPr>
          <a:lstStyle/>
          <a:p>
            <a:r>
              <a:rPr lang="en-US" sz="4000" spc="-100" dirty="0">
                <a:solidFill>
                  <a:srgbClr val="3494BA"/>
                </a:solidFill>
                <a:latin typeface="Calibri" panose="020F0502020204030204" pitchFamily="34" charset="0"/>
                <a:cs typeface="Calibri" panose="020F0502020204030204" pitchFamily="34" charset="0"/>
              </a:rPr>
              <a:t>This is the </a:t>
            </a:r>
            <a:r>
              <a:rPr lang="en-US" sz="4000" spc="-100" dirty="0" err="1">
                <a:solidFill>
                  <a:srgbClr val="3494BA"/>
                </a:solidFill>
                <a:latin typeface="Calibri" panose="020F0502020204030204" pitchFamily="34" charset="0"/>
                <a:cs typeface="Calibri" panose="020F0502020204030204" pitchFamily="34" charset="0"/>
              </a:rPr>
              <a:t>FluentUI</a:t>
            </a:r>
            <a:r>
              <a:rPr lang="en-US" sz="4000" spc="-100" dirty="0">
                <a:solidFill>
                  <a:srgbClr val="3494BA"/>
                </a:solidFill>
                <a:latin typeface="Calibri" panose="020F0502020204030204" pitchFamily="34" charset="0"/>
                <a:cs typeface="Calibri" panose="020F0502020204030204" pitchFamily="34" charset="0"/>
              </a:rPr>
              <a:t> version</a:t>
            </a:r>
            <a:endParaRPr lang="en-US" sz="4000" spc="-100" dirty="0">
              <a:solidFill>
                <a:srgbClr val="3494BA"/>
              </a:solidFill>
              <a:latin typeface="Cascadia Code" panose="020B0609020000020004" pitchFamily="49" charset="0"/>
              <a:cs typeface="Cascadia Code" panose="020B0609020000020004" pitchFamily="49" charset="0"/>
            </a:endParaRPr>
          </a:p>
        </p:txBody>
      </p:sp>
      <p:pic>
        <p:nvPicPr>
          <p:cNvPr id="4" name="Picture 3">
            <a:extLst>
              <a:ext uri="{FF2B5EF4-FFF2-40B4-BE49-F238E27FC236}">
                <a16:creationId xmlns:a16="http://schemas.microsoft.com/office/drawing/2014/main" id="{C002EE55-D583-1E5E-50B1-08081EFFDB98}"/>
              </a:ext>
            </a:extLst>
          </p:cNvPr>
          <p:cNvPicPr>
            <a:picLocks noChangeAspect="1"/>
          </p:cNvPicPr>
          <p:nvPr/>
        </p:nvPicPr>
        <p:blipFill>
          <a:blip r:embed="rId3"/>
          <a:stretch>
            <a:fillRect/>
          </a:stretch>
        </p:blipFill>
        <p:spPr>
          <a:xfrm>
            <a:off x="7610133" y="1481328"/>
            <a:ext cx="10411524" cy="7534656"/>
          </a:xfrm>
          <a:prstGeom prst="rect">
            <a:avLst/>
          </a:prstGeom>
          <a:ln>
            <a:noFill/>
          </a:ln>
          <a:effectLst>
            <a:outerShdw blurRad="292100" dist="139700" dir="2700000" algn="tl" rotWithShape="0">
              <a:srgbClr val="333333">
                <a:alpha val="65000"/>
              </a:srgbClr>
            </a:outerShdw>
          </a:effectLst>
        </p:spPr>
      </p:pic>
      <p:sp>
        <p:nvSpPr>
          <p:cNvPr id="5" name="Subtitle 2">
            <a:extLst>
              <a:ext uri="{FF2B5EF4-FFF2-40B4-BE49-F238E27FC236}">
                <a16:creationId xmlns:a16="http://schemas.microsoft.com/office/drawing/2014/main" id="{2A58EC98-2BDF-3F50-0195-73E469E599D5}"/>
              </a:ext>
            </a:extLst>
          </p:cNvPr>
          <p:cNvSpPr txBox="1">
            <a:spLocks/>
          </p:cNvSpPr>
          <p:nvPr/>
        </p:nvSpPr>
        <p:spPr>
          <a:xfrm>
            <a:off x="839921" y="726458"/>
            <a:ext cx="6136951"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Subtleties of the implementation</a:t>
            </a:r>
          </a:p>
        </p:txBody>
      </p:sp>
    </p:spTree>
    <p:extLst>
      <p:ext uri="{BB962C8B-B14F-4D97-AF65-F5344CB8AC3E}">
        <p14:creationId xmlns:p14="http://schemas.microsoft.com/office/powerpoint/2010/main" val="2560080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6136951"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Subtleties of the implementation</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274320" y="2441448"/>
            <a:ext cx="7251192" cy="6574536"/>
          </a:xfrm>
        </p:spPr>
        <p:txBody>
          <a:bodyPr>
            <a:noAutofit/>
          </a:bodyPr>
          <a:lstStyle/>
          <a:p>
            <a:r>
              <a:rPr lang="en-US" sz="4000" spc="-100" dirty="0">
                <a:solidFill>
                  <a:srgbClr val="3494BA"/>
                </a:solidFill>
                <a:latin typeface="Calibri" panose="020F0502020204030204" pitchFamily="34" charset="0"/>
                <a:cs typeface="Calibri" panose="020F0502020204030204" pitchFamily="34" charset="0"/>
              </a:rPr>
              <a:t>And this is the TMS WEB Core version</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This same project produced a pure HTML web app, a progressive web app (PWA)</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AND an Electron app just to mock the opposition😁</a:t>
            </a:r>
            <a:endParaRPr lang="en-US" sz="4000" spc="-100" dirty="0">
              <a:solidFill>
                <a:srgbClr val="3494BA"/>
              </a:solidFill>
              <a:latin typeface="Cascadia Code" panose="020B0609020000020004" pitchFamily="49" charset="0"/>
              <a:cs typeface="Cascadia Code" panose="020B0609020000020004" pitchFamily="49" charset="0"/>
            </a:endParaRPr>
          </a:p>
        </p:txBody>
      </p:sp>
      <p:pic>
        <p:nvPicPr>
          <p:cNvPr id="5" name="Picture 4">
            <a:extLst>
              <a:ext uri="{FF2B5EF4-FFF2-40B4-BE49-F238E27FC236}">
                <a16:creationId xmlns:a16="http://schemas.microsoft.com/office/drawing/2014/main" id="{BAC3B1B5-1726-04C0-68E2-2ADEB08E2033}"/>
              </a:ext>
            </a:extLst>
          </p:cNvPr>
          <p:cNvPicPr>
            <a:picLocks noChangeAspect="1"/>
          </p:cNvPicPr>
          <p:nvPr/>
        </p:nvPicPr>
        <p:blipFill>
          <a:blip r:embed="rId3"/>
          <a:stretch>
            <a:fillRect/>
          </a:stretch>
        </p:blipFill>
        <p:spPr>
          <a:xfrm>
            <a:off x="7772399" y="139696"/>
            <a:ext cx="10241281" cy="9177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1975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9520231"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did we do?</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274320" y="2203704"/>
            <a:ext cx="10177272" cy="6574536"/>
          </a:xfrm>
        </p:spPr>
        <p:txBody>
          <a:bodyPr>
            <a:noAutofit/>
          </a:bodyPr>
          <a:lstStyle/>
          <a:p>
            <a:r>
              <a:rPr lang="en-US" sz="4000" spc="-100" dirty="0">
                <a:solidFill>
                  <a:srgbClr val="3494BA"/>
                </a:solidFill>
                <a:latin typeface="Calibri" panose="020F0502020204030204" pitchFamily="34" charset="0"/>
                <a:cs typeface="Calibri" panose="020F0502020204030204" pitchFamily="34" charset="0"/>
              </a:rPr>
              <a:t>This was a competition, each developer was timed </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The results of their work were </a:t>
            </a:r>
            <a:r>
              <a:rPr lang="en-US" sz="4000" b="1" i="1" spc="-100" dirty="0">
                <a:solidFill>
                  <a:srgbClr val="3494BA"/>
                </a:solidFill>
                <a:latin typeface="Calibri" panose="020F0502020204030204" pitchFamily="34" charset="0"/>
                <a:cs typeface="Calibri" panose="020F0502020204030204" pitchFamily="34" charset="0"/>
              </a:rPr>
              <a:t>objectively</a:t>
            </a:r>
            <a:r>
              <a:rPr lang="en-US" sz="4000" spc="-100" dirty="0">
                <a:solidFill>
                  <a:srgbClr val="3494BA"/>
                </a:solidFill>
                <a:latin typeface="Calibri" panose="020F0502020204030204" pitchFamily="34" charset="0"/>
                <a:cs typeface="Calibri" panose="020F0502020204030204" pitchFamily="34" charset="0"/>
              </a:rPr>
              <a:t> measured according to a set of agnostic criteria </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Metrics include development time, design approach, total lines of code, and lines of code to implement the user interface</a:t>
            </a:r>
            <a:endParaRPr lang="en-US" sz="4000" spc="-100" dirty="0">
              <a:solidFill>
                <a:srgbClr val="3494BA"/>
              </a:solidFill>
              <a:latin typeface="Cascadia Code" panose="020B0609020000020004" pitchFamily="49" charset="0"/>
              <a:cs typeface="Cascadia Code" panose="020B0609020000020004" pitchFamily="49" charset="0"/>
            </a:endParaRPr>
          </a:p>
        </p:txBody>
      </p:sp>
      <p:pic>
        <p:nvPicPr>
          <p:cNvPr id="4" name="Picture 3">
            <a:extLst>
              <a:ext uri="{FF2B5EF4-FFF2-40B4-BE49-F238E27FC236}">
                <a16:creationId xmlns:a16="http://schemas.microsoft.com/office/drawing/2014/main" id="{1E815124-1D9F-0F97-9E60-5B523D5DF830}"/>
              </a:ext>
            </a:extLst>
          </p:cNvPr>
          <p:cNvPicPr>
            <a:picLocks noChangeAspect="1"/>
          </p:cNvPicPr>
          <p:nvPr/>
        </p:nvPicPr>
        <p:blipFill>
          <a:blip r:embed="rId3"/>
          <a:stretch>
            <a:fillRect/>
          </a:stretch>
        </p:blipFill>
        <p:spPr>
          <a:xfrm>
            <a:off x="10895284" y="493776"/>
            <a:ext cx="7036100" cy="84307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4457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9520231"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did we do?</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274320" y="2203704"/>
            <a:ext cx="10177272" cy="6574536"/>
          </a:xfrm>
        </p:spPr>
        <p:txBody>
          <a:bodyPr>
            <a:noAutofit/>
          </a:bodyPr>
          <a:lstStyle/>
          <a:p>
            <a:r>
              <a:rPr lang="en-US" sz="4000" spc="-100" dirty="0">
                <a:solidFill>
                  <a:srgbClr val="3494BA"/>
                </a:solidFill>
                <a:latin typeface="Calibri" panose="020F0502020204030204" pitchFamily="34" charset="0"/>
                <a:cs typeface="Calibri" panose="020F0502020204030204" pitchFamily="34" charset="0"/>
              </a:rPr>
              <a:t>The Delphi developers absolutely </a:t>
            </a:r>
            <a:r>
              <a:rPr lang="en-US" sz="4000" b="1" spc="-100" dirty="0">
                <a:solidFill>
                  <a:srgbClr val="3494BA"/>
                </a:solidFill>
                <a:latin typeface="Calibri" panose="020F0502020204030204" pitchFamily="34" charset="0"/>
                <a:cs typeface="Calibri" panose="020F0502020204030204" pitchFamily="34" charset="0"/>
              </a:rPr>
              <a:t>CRUSHED IT</a:t>
            </a:r>
            <a:br>
              <a:rPr lang="en-US" sz="4000" b="1" spc="-100" dirty="0">
                <a:solidFill>
                  <a:srgbClr val="3494BA"/>
                </a:solidFill>
                <a:latin typeface="Calibri" panose="020F0502020204030204" pitchFamily="34" charset="0"/>
                <a:cs typeface="Calibri" panose="020F0502020204030204" pitchFamily="34" charset="0"/>
              </a:rPr>
            </a:br>
            <a:br>
              <a:rPr lang="en-US" sz="4000" b="1"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Delphi was way ahead</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Electron did better but came second</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Surprisingly, WPF lost on all metrics</a:t>
            </a:r>
            <a:br>
              <a:rPr lang="en-US" sz="4000" spc="-100" dirty="0">
                <a:solidFill>
                  <a:srgbClr val="3494BA"/>
                </a:solidFill>
                <a:latin typeface="Calibri" panose="020F0502020204030204" pitchFamily="34" charset="0"/>
                <a:cs typeface="Calibri" panose="020F0502020204030204" pitchFamily="34" charset="0"/>
              </a:rPr>
            </a:br>
            <a:endParaRPr lang="en-US" sz="4000" b="1" spc="-100" dirty="0">
              <a:solidFill>
                <a:srgbClr val="3494BA"/>
              </a:solidFill>
              <a:latin typeface="Cascadia Code" panose="020B0609020000020004" pitchFamily="49" charset="0"/>
              <a:cs typeface="Cascadia Code" panose="020B0609020000020004" pitchFamily="49" charset="0"/>
            </a:endParaRPr>
          </a:p>
        </p:txBody>
      </p:sp>
      <p:pic>
        <p:nvPicPr>
          <p:cNvPr id="5" name="Picture 4">
            <a:extLst>
              <a:ext uri="{FF2B5EF4-FFF2-40B4-BE49-F238E27FC236}">
                <a16:creationId xmlns:a16="http://schemas.microsoft.com/office/drawing/2014/main" id="{3F95B0AF-B36C-6333-6064-9B19C0CD4AA2}"/>
              </a:ext>
            </a:extLst>
          </p:cNvPr>
          <p:cNvPicPr>
            <a:picLocks noChangeAspect="1"/>
          </p:cNvPicPr>
          <p:nvPr/>
        </p:nvPicPr>
        <p:blipFill>
          <a:blip r:embed="rId3"/>
          <a:stretch>
            <a:fillRect/>
          </a:stretch>
        </p:blipFill>
        <p:spPr>
          <a:xfrm>
            <a:off x="10513011" y="320040"/>
            <a:ext cx="7692693" cy="8860536"/>
          </a:xfrm>
          <a:prstGeom prst="rect">
            <a:avLst/>
          </a:prstGeom>
        </p:spPr>
      </p:pic>
    </p:spTree>
    <p:extLst>
      <p:ext uri="{BB962C8B-B14F-4D97-AF65-F5344CB8AC3E}">
        <p14:creationId xmlns:p14="http://schemas.microsoft.com/office/powerpoint/2010/main" val="2930442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we used Delphi as a weapon in a real fight - and won</a:t>
            </a:r>
          </a:p>
        </p:txBody>
      </p:sp>
      <p:pic>
        <p:nvPicPr>
          <p:cNvPr id="9" name="Picture 8">
            <a:extLst>
              <a:ext uri="{FF2B5EF4-FFF2-40B4-BE49-F238E27FC236}">
                <a16:creationId xmlns:a16="http://schemas.microsoft.com/office/drawing/2014/main" id="{CBE35BD2-B7FD-A75A-E499-56CE71F2F3F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298210" y="5779008"/>
            <a:ext cx="4989790" cy="373989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0AF3A4BF-F54A-E9F9-51B0-AAEDFE6A7ABC}"/>
              </a:ext>
            </a:extLst>
          </p:cNvPr>
          <p:cNvPicPr>
            <a:picLocks noChangeAspect="1"/>
          </p:cNvPicPr>
          <p:nvPr/>
        </p:nvPicPr>
        <p:blipFill>
          <a:blip r:embed="rId4">
            <a:alphaModFix amt="70000"/>
          </a:blip>
          <a:stretch>
            <a:fillRect/>
          </a:stretch>
        </p:blipFill>
        <p:spPr>
          <a:xfrm>
            <a:off x="106895" y="6190488"/>
            <a:ext cx="5862636" cy="3296902"/>
          </a:xfrm>
          <a:prstGeom prst="rect">
            <a:avLst/>
          </a:prstGeom>
        </p:spPr>
      </p:pic>
      <p:pic>
        <p:nvPicPr>
          <p:cNvPr id="15" name="Picture 14" descr="A monkey holding a book&#10;&#10;Description automatically generated with medium confidence">
            <a:extLst>
              <a:ext uri="{FF2B5EF4-FFF2-40B4-BE49-F238E27FC236}">
                <a16:creationId xmlns:a16="http://schemas.microsoft.com/office/drawing/2014/main" id="{E6591D2F-B5C6-DA7F-7311-C9B11CF6DF84}"/>
              </a:ext>
            </a:extLst>
          </p:cNvPr>
          <p:cNvPicPr>
            <a:picLocks noChangeAspect="1"/>
          </p:cNvPicPr>
          <p:nvPr/>
        </p:nvPicPr>
        <p:blipFill>
          <a:blip r:embed="rId5">
            <a:alphaModFix amt="70000"/>
          </a:blip>
          <a:stretch>
            <a:fillRect/>
          </a:stretch>
        </p:blipFill>
        <p:spPr>
          <a:xfrm>
            <a:off x="13725385" y="174497"/>
            <a:ext cx="4352760" cy="3263647"/>
          </a:xfrm>
          <a:prstGeom prst="rect">
            <a:avLst/>
          </a:prstGeom>
        </p:spPr>
      </p:pic>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2633473" y="2244852"/>
            <a:ext cx="10577230" cy="3936492"/>
          </a:xfrm>
        </p:spPr>
        <p:txBody>
          <a:bodyPr>
            <a:noAutofit/>
          </a:bodyPr>
          <a:lstStyle/>
          <a:p>
            <a:r>
              <a:rPr lang="en-US" sz="5400" spc="-100" dirty="0">
                <a:latin typeface="Calibri" panose="020F0502020204030204" pitchFamily="34" charset="0"/>
                <a:cs typeface="Calibri" panose="020F0502020204030204" pitchFamily="34" charset="0"/>
              </a:rPr>
              <a:t>Winston Churchill described the staff at the ultra top-secret Bletchley Park as </a:t>
            </a:r>
            <a:r>
              <a:rPr lang="en-US" sz="5400" i="1" spc="-100" dirty="0">
                <a:solidFill>
                  <a:srgbClr val="C00000"/>
                </a:solidFill>
                <a:latin typeface="Calibri" panose="020F0502020204030204" pitchFamily="34" charset="0"/>
                <a:cs typeface="Calibri" panose="020F0502020204030204" pitchFamily="34" charset="0"/>
              </a:rPr>
              <a:t>“the goose that laid the golden eggs </a:t>
            </a:r>
            <a:r>
              <a:rPr lang="en-US" sz="5400" b="1" i="1" spc="-100" dirty="0">
                <a:solidFill>
                  <a:srgbClr val="C00000"/>
                </a:solidFill>
                <a:latin typeface="Calibri" panose="020F0502020204030204" pitchFamily="34" charset="0"/>
                <a:cs typeface="Calibri" panose="020F0502020204030204" pitchFamily="34" charset="0"/>
              </a:rPr>
              <a:t>but never cackled</a:t>
            </a:r>
            <a:r>
              <a:rPr lang="en-US" sz="5400" i="1" spc="-100" dirty="0">
                <a:solidFill>
                  <a:srgbClr val="C00000"/>
                </a:solidFill>
                <a:latin typeface="Calibri" panose="020F0502020204030204" pitchFamily="34" charset="0"/>
                <a:cs typeface="Calibri" panose="020F0502020204030204" pitchFamily="34" charset="0"/>
              </a:rPr>
              <a:t>”</a:t>
            </a:r>
            <a:endParaRPr lang="en-US" sz="5400" spc="-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3507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9520231"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did we do?</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274320" y="2203704"/>
            <a:ext cx="10177272" cy="6574536"/>
          </a:xfrm>
        </p:spPr>
        <p:txBody>
          <a:bodyPr>
            <a:noAutofit/>
          </a:bodyPr>
          <a:lstStyle/>
          <a:p>
            <a:r>
              <a:rPr lang="en-US" sz="4000" spc="-100" dirty="0">
                <a:solidFill>
                  <a:srgbClr val="3494BA"/>
                </a:solidFill>
                <a:latin typeface="Calibri" panose="020F0502020204030204" pitchFamily="34" charset="0"/>
                <a:cs typeface="Calibri" panose="020F0502020204030204" pitchFamily="34" charset="0"/>
              </a:rPr>
              <a:t>But did you notice something?</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Electron took </a:t>
            </a:r>
            <a:r>
              <a:rPr lang="en-US" sz="4000" b="1" spc="-100" dirty="0">
                <a:solidFill>
                  <a:srgbClr val="3494BA"/>
                </a:solidFill>
                <a:latin typeface="Calibri" panose="020F0502020204030204" pitchFamily="34" charset="0"/>
                <a:cs typeface="Calibri" panose="020F0502020204030204" pitchFamily="34" charset="0"/>
              </a:rPr>
              <a:t>ten hours</a:t>
            </a:r>
            <a:r>
              <a:rPr lang="en-US" sz="4000" spc="-100" dirty="0">
                <a:solidFill>
                  <a:srgbClr val="3494BA"/>
                </a:solidFill>
                <a:latin typeface="Calibri" panose="020F0502020204030204" pitchFamily="34" charset="0"/>
                <a:cs typeface="Calibri" panose="020F0502020204030204" pitchFamily="34" charset="0"/>
              </a:rPr>
              <a:t> to develop</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After I produced my TMS WEB Core HTML version which took me around an hour…</a:t>
            </a:r>
            <a:br>
              <a:rPr lang="en-US" sz="4000" spc="-100" dirty="0">
                <a:solidFill>
                  <a:srgbClr val="3494BA"/>
                </a:solidFill>
                <a:latin typeface="Calibri" panose="020F0502020204030204" pitchFamily="34" charset="0"/>
                <a:cs typeface="Calibri" panose="020F0502020204030204" pitchFamily="34" charset="0"/>
              </a:rPr>
            </a:br>
            <a:br>
              <a:rPr lang="en-US" sz="4000" spc="-100" dirty="0">
                <a:solidFill>
                  <a:srgbClr val="3494BA"/>
                </a:solidFill>
                <a:latin typeface="Calibri" panose="020F0502020204030204" pitchFamily="34" charset="0"/>
                <a:cs typeface="Calibri" panose="020F0502020204030204" pitchFamily="34" charset="0"/>
              </a:rPr>
            </a:br>
            <a:r>
              <a:rPr lang="en-US" sz="4000" spc="-100" dirty="0">
                <a:solidFill>
                  <a:srgbClr val="3494BA"/>
                </a:solidFill>
                <a:latin typeface="Calibri" panose="020F0502020204030204" pitchFamily="34" charset="0"/>
                <a:cs typeface="Calibri" panose="020F0502020204030204" pitchFamily="34" charset="0"/>
              </a:rPr>
              <a:t>…it took me </a:t>
            </a:r>
            <a:r>
              <a:rPr lang="en-US" sz="4000" b="1" spc="-100" dirty="0">
                <a:solidFill>
                  <a:srgbClr val="3494BA"/>
                </a:solidFill>
                <a:latin typeface="Calibri" panose="020F0502020204030204" pitchFamily="34" charset="0"/>
                <a:cs typeface="Calibri" panose="020F0502020204030204" pitchFamily="34" charset="0"/>
              </a:rPr>
              <a:t>under five minutes</a:t>
            </a:r>
            <a:r>
              <a:rPr lang="en-US" sz="4000" spc="-100" dirty="0">
                <a:solidFill>
                  <a:srgbClr val="3494BA"/>
                </a:solidFill>
                <a:latin typeface="Calibri" panose="020F0502020204030204" pitchFamily="34" charset="0"/>
                <a:cs typeface="Calibri" panose="020F0502020204030204" pitchFamily="34" charset="0"/>
              </a:rPr>
              <a:t> to create an Electron version simply by selecting Electron as the target in RAD Studio 😃</a:t>
            </a:r>
            <a:endParaRPr lang="en-US" sz="4000" b="1" spc="-100" dirty="0">
              <a:solidFill>
                <a:srgbClr val="3494BA"/>
              </a:solidFill>
              <a:latin typeface="Cascadia Code" panose="020B0609020000020004" pitchFamily="49" charset="0"/>
              <a:cs typeface="Cascadia Code" panose="020B0609020000020004" pitchFamily="49" charset="0"/>
            </a:endParaRPr>
          </a:p>
        </p:txBody>
      </p:sp>
      <p:pic>
        <p:nvPicPr>
          <p:cNvPr id="7" name="Picture 6">
            <a:extLst>
              <a:ext uri="{FF2B5EF4-FFF2-40B4-BE49-F238E27FC236}">
                <a16:creationId xmlns:a16="http://schemas.microsoft.com/office/drawing/2014/main" id="{13040C80-DE24-2837-8842-2EB9230C3E42}"/>
              </a:ext>
            </a:extLst>
          </p:cNvPr>
          <p:cNvPicPr>
            <a:picLocks noChangeAspect="1"/>
          </p:cNvPicPr>
          <p:nvPr/>
        </p:nvPicPr>
        <p:blipFill>
          <a:blip r:embed="rId3"/>
          <a:stretch>
            <a:fillRect/>
          </a:stretch>
        </p:blipFill>
        <p:spPr>
          <a:xfrm>
            <a:off x="10451592" y="441378"/>
            <a:ext cx="7706430" cy="8876358"/>
          </a:xfrm>
          <a:prstGeom prst="rect">
            <a:avLst/>
          </a:prstGeom>
        </p:spPr>
      </p:pic>
    </p:spTree>
    <p:extLst>
      <p:ext uri="{BB962C8B-B14F-4D97-AF65-F5344CB8AC3E}">
        <p14:creationId xmlns:p14="http://schemas.microsoft.com/office/powerpoint/2010/main" val="1357447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839921" y="726458"/>
            <a:ext cx="9520231"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More information</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228600" y="2203704"/>
            <a:ext cx="8046720" cy="1737360"/>
          </a:xfrm>
        </p:spPr>
        <p:txBody>
          <a:bodyPr>
            <a:noAutofit/>
          </a:bodyPr>
          <a:lstStyle/>
          <a:p>
            <a:r>
              <a:rPr lang="en-US" sz="4000" spc="-100" dirty="0">
                <a:solidFill>
                  <a:srgbClr val="3494BA"/>
                </a:solidFill>
                <a:latin typeface="Calibri" panose="020F0502020204030204" pitchFamily="34" charset="0"/>
                <a:cs typeface="Calibri" panose="020F0502020204030204" pitchFamily="34" charset="0"/>
              </a:rPr>
              <a:t>To read more about this research you can download the White Paper</a:t>
            </a:r>
            <a:endParaRPr lang="en-US" sz="4000" b="1" spc="-100" dirty="0">
              <a:solidFill>
                <a:srgbClr val="3494BA"/>
              </a:solidFill>
              <a:latin typeface="Cascadia Code" panose="020B0609020000020004" pitchFamily="49" charset="0"/>
              <a:cs typeface="Cascadia Code" panose="020B0609020000020004" pitchFamily="49" charset="0"/>
            </a:endParaRPr>
          </a:p>
        </p:txBody>
      </p:sp>
      <p:pic>
        <p:nvPicPr>
          <p:cNvPr id="4" name="Picture 3">
            <a:extLst>
              <a:ext uri="{FF2B5EF4-FFF2-40B4-BE49-F238E27FC236}">
                <a16:creationId xmlns:a16="http://schemas.microsoft.com/office/drawing/2014/main" id="{56326EAC-46A7-E42C-1039-B6E3C54E2355}"/>
              </a:ext>
            </a:extLst>
          </p:cNvPr>
          <p:cNvPicPr>
            <a:picLocks noChangeAspect="1"/>
          </p:cNvPicPr>
          <p:nvPr/>
        </p:nvPicPr>
        <p:blipFill>
          <a:blip r:embed="rId3"/>
          <a:stretch>
            <a:fillRect/>
          </a:stretch>
        </p:blipFill>
        <p:spPr>
          <a:xfrm>
            <a:off x="9518904" y="2231136"/>
            <a:ext cx="8508819" cy="65825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itle 1">
            <a:extLst>
              <a:ext uri="{FF2B5EF4-FFF2-40B4-BE49-F238E27FC236}">
                <a16:creationId xmlns:a16="http://schemas.microsoft.com/office/drawing/2014/main" id="{598BCD19-BE1D-E42F-6472-D78D24FE1A23}"/>
              </a:ext>
            </a:extLst>
          </p:cNvPr>
          <p:cNvSpPr txBox="1">
            <a:spLocks/>
          </p:cNvSpPr>
          <p:nvPr/>
        </p:nvSpPr>
        <p:spPr>
          <a:xfrm>
            <a:off x="228600" y="5641848"/>
            <a:ext cx="8046720" cy="2127504"/>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000" spc="-100" dirty="0">
                <a:solidFill>
                  <a:srgbClr val="3494BA"/>
                </a:solidFill>
                <a:latin typeface="Calibri" panose="020F0502020204030204" pitchFamily="34" charset="0"/>
                <a:cs typeface="Calibri" panose="020F0502020204030204" pitchFamily="34" charset="0"/>
              </a:rPr>
              <a:t>There is also a GitHub repository with the code from the various projects along with other useful materials</a:t>
            </a:r>
            <a:endParaRPr lang="en-US" sz="4000" b="1" spc="-100" dirty="0">
              <a:solidFill>
                <a:srgbClr val="3494BA"/>
              </a:solidFill>
              <a:latin typeface="Cascadia Code" panose="020B0609020000020004" pitchFamily="49" charset="0"/>
              <a:cs typeface="Cascadia Code" panose="020B0609020000020004" pitchFamily="49" charset="0"/>
            </a:endParaRPr>
          </a:p>
        </p:txBody>
      </p:sp>
      <p:sp>
        <p:nvSpPr>
          <p:cNvPr id="6" name="TextBox 5">
            <a:extLst>
              <a:ext uri="{FF2B5EF4-FFF2-40B4-BE49-F238E27FC236}">
                <a16:creationId xmlns:a16="http://schemas.microsoft.com/office/drawing/2014/main" id="{EDF890EA-AA24-CED4-A609-C9AC309B278C}"/>
              </a:ext>
            </a:extLst>
          </p:cNvPr>
          <p:cNvSpPr txBox="1"/>
          <p:nvPr/>
        </p:nvSpPr>
        <p:spPr>
          <a:xfrm>
            <a:off x="274320" y="4070192"/>
            <a:ext cx="9070848" cy="461665"/>
          </a:xfrm>
          <a:prstGeom prst="rect">
            <a:avLst/>
          </a:prstGeom>
          <a:noFill/>
        </p:spPr>
        <p:txBody>
          <a:bodyPr wrap="square" rtlCol="0">
            <a:spAutoFit/>
          </a:bodyPr>
          <a:lstStyle/>
          <a:p>
            <a:r>
              <a:rPr lang="en-US" sz="2400" b="1" dirty="0">
                <a:solidFill>
                  <a:srgbClr val="3494BA"/>
                </a:solidFill>
                <a:latin typeface="Calibri" panose="020F0502020204030204" pitchFamily="34" charset="0"/>
                <a:cs typeface="Calibri" panose="020F0502020204030204" pitchFamily="34" charset="0"/>
              </a:rPr>
              <a:t>https://lp.embarcadero.com/Discovering_the_best_framework</a:t>
            </a:r>
          </a:p>
        </p:txBody>
      </p:sp>
      <p:sp>
        <p:nvSpPr>
          <p:cNvPr id="9" name="TextBox 8">
            <a:extLst>
              <a:ext uri="{FF2B5EF4-FFF2-40B4-BE49-F238E27FC236}">
                <a16:creationId xmlns:a16="http://schemas.microsoft.com/office/drawing/2014/main" id="{58A576A8-1907-9907-4004-B3F97E08EDB7}"/>
              </a:ext>
            </a:extLst>
          </p:cNvPr>
          <p:cNvSpPr txBox="1"/>
          <p:nvPr/>
        </p:nvSpPr>
        <p:spPr>
          <a:xfrm>
            <a:off x="274320" y="8026496"/>
            <a:ext cx="9070848" cy="461665"/>
          </a:xfrm>
          <a:prstGeom prst="rect">
            <a:avLst/>
          </a:prstGeom>
          <a:noFill/>
        </p:spPr>
        <p:txBody>
          <a:bodyPr wrap="square" rtlCol="0">
            <a:spAutoFit/>
          </a:bodyPr>
          <a:lstStyle/>
          <a:p>
            <a:r>
              <a:rPr lang="en-US" sz="2400" b="1" dirty="0">
                <a:solidFill>
                  <a:srgbClr val="3494BA"/>
                </a:solidFill>
                <a:latin typeface="Calibri" panose="020F0502020204030204" pitchFamily="34" charset="0"/>
                <a:cs typeface="Calibri" panose="020F0502020204030204" pitchFamily="34" charset="0"/>
              </a:rPr>
              <a:t>https://github.com/Embarcadero/ComparisonResearch</a:t>
            </a:r>
          </a:p>
        </p:txBody>
      </p:sp>
    </p:spTree>
    <p:extLst>
      <p:ext uri="{BB962C8B-B14F-4D97-AF65-F5344CB8AC3E}">
        <p14:creationId xmlns:p14="http://schemas.microsoft.com/office/powerpoint/2010/main" val="2313766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RAD Studio</a:t>
            </a:r>
          </a:p>
        </p:txBody>
      </p:sp>
      <p:sp>
        <p:nvSpPr>
          <p:cNvPr id="2" name="TextBox 1">
            <a:extLst>
              <a:ext uri="{FF2B5EF4-FFF2-40B4-BE49-F238E27FC236}">
                <a16:creationId xmlns:a16="http://schemas.microsoft.com/office/drawing/2014/main" id="{DD2E1B99-E5F3-8640-AA0E-4529E4D025DF}"/>
              </a:ext>
            </a:extLst>
          </p:cNvPr>
          <p:cNvSpPr txBox="1"/>
          <p:nvPr/>
        </p:nvSpPr>
        <p:spPr>
          <a:xfrm>
            <a:off x="1981397" y="3077425"/>
            <a:ext cx="13398811" cy="1077218"/>
          </a:xfrm>
          <a:prstGeom prst="rect">
            <a:avLst/>
          </a:prstGeom>
          <a:noFill/>
        </p:spPr>
        <p:txBody>
          <a:bodyPr wrap="square" rtlCol="0">
            <a:spAutoFit/>
          </a:bodyPr>
          <a:lstStyle/>
          <a:p>
            <a:r>
              <a:rPr lang="en-US" sz="3200" b="1" dirty="0">
                <a:solidFill>
                  <a:srgbClr val="3494BA"/>
                </a:solidFill>
                <a:latin typeface="Calibri" panose="020F0502020204030204" pitchFamily="34" charset="0"/>
                <a:cs typeface="Calibri" panose="020F0502020204030204" pitchFamily="34" charset="0"/>
              </a:rPr>
              <a:t>Run your apps on a Raspberry Pi? There is a solution for that, and it works today.</a:t>
            </a:r>
          </a:p>
        </p:txBody>
      </p:sp>
      <p:pic>
        <p:nvPicPr>
          <p:cNvPr id="7" name="Graphic 6" descr="Badge Tick with solid fill">
            <a:extLst>
              <a:ext uri="{FF2B5EF4-FFF2-40B4-BE49-F238E27FC236}">
                <a16:creationId xmlns:a16="http://schemas.microsoft.com/office/drawing/2014/main" id="{1813DE2A-61A4-0A80-E637-50EEE2082F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0" y="3100744"/>
            <a:ext cx="914400" cy="914400"/>
          </a:xfrm>
          <a:prstGeom prst="rect">
            <a:avLst/>
          </a:prstGeom>
        </p:spPr>
      </p:pic>
      <p:pic>
        <p:nvPicPr>
          <p:cNvPr id="9" name="Graphic 8" descr="Badge Tick with solid fill">
            <a:extLst>
              <a:ext uri="{FF2B5EF4-FFF2-40B4-BE49-F238E27FC236}">
                <a16:creationId xmlns:a16="http://schemas.microsoft.com/office/drawing/2014/main" id="{203908EA-50C4-CAAC-F29D-BCDC6D83A3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0" y="4562397"/>
            <a:ext cx="914400" cy="914400"/>
          </a:xfrm>
          <a:prstGeom prst="rect">
            <a:avLst/>
          </a:prstGeom>
        </p:spPr>
      </p:pic>
      <p:sp>
        <p:nvSpPr>
          <p:cNvPr id="10" name="TextBox 9">
            <a:extLst>
              <a:ext uri="{FF2B5EF4-FFF2-40B4-BE49-F238E27FC236}">
                <a16:creationId xmlns:a16="http://schemas.microsoft.com/office/drawing/2014/main" id="{0ED2FF80-9DC0-44F1-DBEB-2802DF3D7413}"/>
              </a:ext>
            </a:extLst>
          </p:cNvPr>
          <p:cNvSpPr txBox="1"/>
          <p:nvPr/>
        </p:nvSpPr>
        <p:spPr>
          <a:xfrm>
            <a:off x="1030421" y="2242910"/>
            <a:ext cx="13225075" cy="707886"/>
          </a:xfrm>
          <a:prstGeom prst="rect">
            <a:avLst/>
          </a:prstGeom>
          <a:noFill/>
        </p:spPr>
        <p:txBody>
          <a:bodyPr wrap="square" rtlCol="0">
            <a:spAutoFit/>
          </a:bodyPr>
          <a:lstStyle/>
          <a:p>
            <a:r>
              <a:rPr lang="en-US" sz="4000" b="1" dirty="0">
                <a:solidFill>
                  <a:srgbClr val="3494BA"/>
                </a:solidFill>
                <a:latin typeface="Calibri" panose="020F0502020204030204" pitchFamily="34" charset="0"/>
                <a:cs typeface="Calibri" panose="020F0502020204030204" pitchFamily="34" charset="0"/>
              </a:rPr>
              <a:t>There is NOTHING you can’t do using RAD Studio with Delphi</a:t>
            </a:r>
          </a:p>
        </p:txBody>
      </p:sp>
      <p:sp>
        <p:nvSpPr>
          <p:cNvPr id="12" name="TextBox 11">
            <a:extLst>
              <a:ext uri="{FF2B5EF4-FFF2-40B4-BE49-F238E27FC236}">
                <a16:creationId xmlns:a16="http://schemas.microsoft.com/office/drawing/2014/main" id="{96785FFA-412F-E4F5-9A4E-D7F3D758C5AB}"/>
              </a:ext>
            </a:extLst>
          </p:cNvPr>
          <p:cNvSpPr txBox="1"/>
          <p:nvPr/>
        </p:nvSpPr>
        <p:spPr>
          <a:xfrm>
            <a:off x="2011680" y="4512894"/>
            <a:ext cx="12456979" cy="1077218"/>
          </a:xfrm>
          <a:prstGeom prst="rect">
            <a:avLst/>
          </a:prstGeom>
          <a:noFill/>
        </p:spPr>
        <p:txBody>
          <a:bodyPr wrap="square" rtlCol="0">
            <a:spAutoFit/>
          </a:bodyPr>
          <a:lstStyle/>
          <a:p>
            <a:r>
              <a:rPr lang="en-US" sz="3200" b="1" dirty="0">
                <a:solidFill>
                  <a:srgbClr val="3494BA"/>
                </a:solidFill>
                <a:latin typeface="Calibri" panose="020F0502020204030204" pitchFamily="34" charset="0"/>
                <a:cs typeface="Calibri" panose="020F0502020204030204" pitchFamily="34" charset="0"/>
              </a:rPr>
              <a:t>Run on a cheap Amazon Fire tablet? Target Android – it will run just fine!</a:t>
            </a:r>
          </a:p>
        </p:txBody>
      </p:sp>
      <p:pic>
        <p:nvPicPr>
          <p:cNvPr id="13" name="Graphic 12" descr="Badge Tick with solid fill">
            <a:extLst>
              <a:ext uri="{FF2B5EF4-FFF2-40B4-BE49-F238E27FC236}">
                <a16:creationId xmlns:a16="http://schemas.microsoft.com/office/drawing/2014/main" id="{E9AD3FA8-19A4-3A5E-F8FB-909DCDB80A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0" y="5927469"/>
            <a:ext cx="914400" cy="914400"/>
          </a:xfrm>
          <a:prstGeom prst="rect">
            <a:avLst/>
          </a:prstGeom>
        </p:spPr>
      </p:pic>
      <p:sp>
        <p:nvSpPr>
          <p:cNvPr id="14" name="TextBox 13">
            <a:extLst>
              <a:ext uri="{FF2B5EF4-FFF2-40B4-BE49-F238E27FC236}">
                <a16:creationId xmlns:a16="http://schemas.microsoft.com/office/drawing/2014/main" id="{55C49071-A2AB-F80C-5492-27E1DCDA5C35}"/>
              </a:ext>
            </a:extLst>
          </p:cNvPr>
          <p:cNvSpPr txBox="1"/>
          <p:nvPr/>
        </p:nvSpPr>
        <p:spPr>
          <a:xfrm>
            <a:off x="2011680" y="5896254"/>
            <a:ext cx="12456979" cy="1077218"/>
          </a:xfrm>
          <a:prstGeom prst="rect">
            <a:avLst/>
          </a:prstGeom>
          <a:noFill/>
        </p:spPr>
        <p:txBody>
          <a:bodyPr wrap="square" rtlCol="0">
            <a:spAutoFit/>
          </a:bodyPr>
          <a:lstStyle/>
          <a:p>
            <a:r>
              <a:rPr lang="en-US" sz="3200" b="1" dirty="0">
                <a:solidFill>
                  <a:srgbClr val="3494BA"/>
                </a:solidFill>
                <a:latin typeface="Calibri" panose="020F0502020204030204" pitchFamily="34" charset="0"/>
                <a:cs typeface="Calibri" panose="020F0502020204030204" pitchFamily="34" charset="0"/>
              </a:rPr>
              <a:t>Target Windows, macOS (Intel and Arm), iOS, Android, even the web from a SINGLE code base and project? Yes, it’s absolutely a fact</a:t>
            </a:r>
          </a:p>
        </p:txBody>
      </p:sp>
      <p:pic>
        <p:nvPicPr>
          <p:cNvPr id="15" name="Graphic 14" descr="Badge Tick with solid fill">
            <a:extLst>
              <a:ext uri="{FF2B5EF4-FFF2-40B4-BE49-F238E27FC236}">
                <a16:creationId xmlns:a16="http://schemas.microsoft.com/office/drawing/2014/main" id="{2506FFD9-D4A6-B4E8-8566-716698525F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520" y="7259445"/>
            <a:ext cx="914400" cy="914400"/>
          </a:xfrm>
          <a:prstGeom prst="rect">
            <a:avLst/>
          </a:prstGeom>
        </p:spPr>
      </p:pic>
      <p:sp>
        <p:nvSpPr>
          <p:cNvPr id="16" name="TextBox 15">
            <a:extLst>
              <a:ext uri="{FF2B5EF4-FFF2-40B4-BE49-F238E27FC236}">
                <a16:creationId xmlns:a16="http://schemas.microsoft.com/office/drawing/2014/main" id="{BB65B116-4440-1FAD-79A3-52A07C2D4CC0}"/>
              </a:ext>
            </a:extLst>
          </p:cNvPr>
          <p:cNvSpPr txBox="1"/>
          <p:nvPr/>
        </p:nvSpPr>
        <p:spPr>
          <a:xfrm>
            <a:off x="2072640" y="7191654"/>
            <a:ext cx="12456979" cy="2062103"/>
          </a:xfrm>
          <a:prstGeom prst="rect">
            <a:avLst/>
          </a:prstGeom>
          <a:noFill/>
        </p:spPr>
        <p:txBody>
          <a:bodyPr wrap="square" rtlCol="0">
            <a:spAutoFit/>
          </a:bodyPr>
          <a:lstStyle/>
          <a:p>
            <a:r>
              <a:rPr lang="en-US" sz="3200" b="1" dirty="0">
                <a:solidFill>
                  <a:srgbClr val="3494BA"/>
                </a:solidFill>
                <a:latin typeface="Calibri" panose="020F0502020204030204" pitchFamily="34" charset="0"/>
                <a:cs typeface="Calibri" panose="020F0502020204030204" pitchFamily="34" charset="0"/>
              </a:rPr>
              <a:t>Keep running even after the whole operating system has been upgraded without needing any new downloads or reconfiguration? Yes. </a:t>
            </a:r>
          </a:p>
          <a:p>
            <a:endParaRPr lang="en-US" sz="3200" b="1" dirty="0">
              <a:solidFill>
                <a:srgbClr val="3494BA"/>
              </a:solidFill>
              <a:latin typeface="Calibri" panose="020F0502020204030204" pitchFamily="34" charset="0"/>
              <a:cs typeface="Calibri" panose="020F0502020204030204" pitchFamily="34" charset="0"/>
            </a:endParaRPr>
          </a:p>
          <a:p>
            <a:r>
              <a:rPr lang="en-US" sz="3200" b="1" dirty="0">
                <a:solidFill>
                  <a:srgbClr val="3494BA"/>
                </a:solidFill>
                <a:latin typeface="Calibri" panose="020F0502020204030204" pitchFamily="34" charset="0"/>
                <a:cs typeface="Calibri" panose="020F0502020204030204" pitchFamily="34" charset="0"/>
              </a:rPr>
              <a:t>That’s why I choose Delphi</a:t>
            </a:r>
          </a:p>
        </p:txBody>
      </p:sp>
      <p:pic>
        <p:nvPicPr>
          <p:cNvPr id="20" name="Picture 19" descr="Logo&#10;&#10;Description automatically generated">
            <a:extLst>
              <a:ext uri="{FF2B5EF4-FFF2-40B4-BE49-F238E27FC236}">
                <a16:creationId xmlns:a16="http://schemas.microsoft.com/office/drawing/2014/main" id="{5A83F4E4-0535-75EF-AEB1-3726926EFBB8}"/>
              </a:ext>
            </a:extLst>
          </p:cNvPr>
          <p:cNvPicPr>
            <a:picLocks noChangeAspect="1"/>
          </p:cNvPicPr>
          <p:nvPr/>
        </p:nvPicPr>
        <p:blipFill>
          <a:blip r:embed="rId5"/>
          <a:stretch>
            <a:fillRect/>
          </a:stretch>
        </p:blipFill>
        <p:spPr>
          <a:xfrm>
            <a:off x="15108739" y="5702669"/>
            <a:ext cx="2387138" cy="2579776"/>
          </a:xfrm>
          <a:prstGeom prst="rect">
            <a:avLst/>
          </a:prstGeom>
        </p:spPr>
      </p:pic>
      <p:pic>
        <p:nvPicPr>
          <p:cNvPr id="18" name="Picture 17" descr="A red and white logo&#10;&#10;Description automatically generated with low confidence">
            <a:extLst>
              <a:ext uri="{FF2B5EF4-FFF2-40B4-BE49-F238E27FC236}">
                <a16:creationId xmlns:a16="http://schemas.microsoft.com/office/drawing/2014/main" id="{75266643-892F-991B-AB3C-AF188451A697}"/>
              </a:ext>
            </a:extLst>
          </p:cNvPr>
          <p:cNvPicPr>
            <a:picLocks noChangeAspect="1"/>
          </p:cNvPicPr>
          <p:nvPr/>
        </p:nvPicPr>
        <p:blipFill>
          <a:blip r:embed="rId6"/>
          <a:stretch>
            <a:fillRect/>
          </a:stretch>
        </p:blipFill>
        <p:spPr>
          <a:xfrm>
            <a:off x="15078456" y="2422486"/>
            <a:ext cx="2570183" cy="2448757"/>
          </a:xfrm>
          <a:prstGeom prst="rect">
            <a:avLst/>
          </a:prstGeom>
        </p:spPr>
      </p:pic>
    </p:spTree>
    <p:extLst>
      <p:ext uri="{BB962C8B-B14F-4D97-AF65-F5344CB8AC3E}">
        <p14:creationId xmlns:p14="http://schemas.microsoft.com/office/powerpoint/2010/main" val="2938380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4" name="Google Shape;77;p15">
            <a:extLst>
              <a:ext uri="{FF2B5EF4-FFF2-40B4-BE49-F238E27FC236}">
                <a16:creationId xmlns:a16="http://schemas.microsoft.com/office/drawing/2014/main" id="{E47B49F6-2F4B-115F-E1DC-E3BF1FCFB008}"/>
              </a:ext>
            </a:extLst>
          </p:cNvPr>
          <p:cNvSpPr txBox="1"/>
          <p:nvPr/>
        </p:nvSpPr>
        <p:spPr>
          <a:xfrm>
            <a:off x="7028688" y="3296098"/>
            <a:ext cx="5678314" cy="2662237"/>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US" sz="4000" b="1" dirty="0">
                <a:solidFill>
                  <a:schemeClr val="accent2"/>
                </a:solidFill>
                <a:latin typeface="Open Sans"/>
                <a:ea typeface="Open Sans"/>
                <a:cs typeface="Open Sans"/>
                <a:sym typeface="Open Sans"/>
              </a:rPr>
              <a:t>Ian Barker</a:t>
            </a:r>
            <a:endParaRPr sz="4000" b="1" dirty="0">
              <a:solidFill>
                <a:schemeClr val="accent2"/>
              </a:solidFill>
              <a:latin typeface="Open Sans"/>
              <a:ea typeface="Open Sans"/>
              <a:cs typeface="Open Sans"/>
              <a:sym typeface="Open Sans"/>
            </a:endParaRPr>
          </a:p>
          <a:p>
            <a:pPr marL="0" lvl="0" indent="0" algn="r" rtl="0">
              <a:lnSpc>
                <a:spcPct val="115000"/>
              </a:lnSpc>
              <a:spcBef>
                <a:spcPts val="0"/>
              </a:spcBef>
              <a:spcAft>
                <a:spcPts val="0"/>
              </a:spcAft>
              <a:buNone/>
            </a:pPr>
            <a:r>
              <a:rPr lang="en-US" sz="2000" b="1" dirty="0">
                <a:solidFill>
                  <a:srgbClr val="3494BA"/>
                </a:solidFill>
                <a:latin typeface="Open Sans"/>
                <a:ea typeface="Open Sans"/>
                <a:cs typeface="Open Sans"/>
                <a:sym typeface="Open Sans"/>
              </a:rPr>
              <a:t>Embarcadero Delphi MVP</a:t>
            </a:r>
            <a:endParaRPr sz="2000" b="1" dirty="0">
              <a:solidFill>
                <a:srgbClr val="3494BA"/>
              </a:solidFill>
              <a:latin typeface="Open Sans"/>
              <a:ea typeface="Open Sans"/>
              <a:cs typeface="Open Sans"/>
              <a:sym typeface="Open Sans"/>
            </a:endParaRPr>
          </a:p>
          <a:p>
            <a:pPr marL="0" lvl="0" indent="0" algn="r" rtl="0">
              <a:lnSpc>
                <a:spcPct val="115000"/>
              </a:lnSpc>
              <a:spcBef>
                <a:spcPts val="0"/>
              </a:spcBef>
              <a:spcAft>
                <a:spcPts val="0"/>
              </a:spcAft>
              <a:buNone/>
            </a:pPr>
            <a:r>
              <a:rPr lang="en-US" sz="2000" dirty="0">
                <a:solidFill>
                  <a:srgbClr val="3494BA"/>
                </a:solidFill>
                <a:latin typeface="Open Sans"/>
                <a:ea typeface="Open Sans"/>
                <a:cs typeface="Open Sans"/>
                <a:sym typeface="Open Sans"/>
              </a:rPr>
              <a:t>ian.barker@gmail.com</a:t>
            </a:r>
          </a:p>
          <a:p>
            <a:pPr marL="0" lvl="0" indent="0" algn="r" rtl="0">
              <a:lnSpc>
                <a:spcPct val="115000"/>
              </a:lnSpc>
              <a:spcBef>
                <a:spcPts val="0"/>
              </a:spcBef>
              <a:spcAft>
                <a:spcPts val="0"/>
              </a:spcAft>
              <a:buNone/>
            </a:pPr>
            <a:endParaRPr sz="2000" dirty="0">
              <a:solidFill>
                <a:schemeClr val="bg1"/>
              </a:solidFill>
              <a:latin typeface="Open Sans"/>
              <a:ea typeface="Open Sans"/>
              <a:cs typeface="Open Sans"/>
              <a:sym typeface="Open Sans"/>
            </a:endParaRPr>
          </a:p>
          <a:p>
            <a:pPr marL="0" lvl="0" indent="0" rtl="0">
              <a:spcBef>
                <a:spcPts val="0"/>
              </a:spcBef>
              <a:spcAft>
                <a:spcPts val="0"/>
              </a:spcAft>
              <a:buNone/>
            </a:pPr>
            <a:r>
              <a:rPr lang="en-US" sz="2000" dirty="0">
                <a:solidFill>
                  <a:schemeClr val="accent2"/>
                </a:solidFill>
                <a:latin typeface="Open Sans"/>
                <a:ea typeface="Open Sans"/>
                <a:cs typeface="Open Sans"/>
                <a:sym typeface="Open Sans"/>
              </a:rPr>
              <a:t>			</a:t>
            </a:r>
            <a:r>
              <a:rPr lang="en-US" sz="2000" dirty="0">
                <a:solidFill>
                  <a:srgbClr val="3494BA"/>
                </a:solidFill>
                <a:latin typeface="Open Sans"/>
                <a:ea typeface="Open Sans"/>
                <a:cs typeface="Open Sans"/>
                <a:sym typeface="Open Sans"/>
              </a:rPr>
              <a:t>@punctuation</a:t>
            </a:r>
            <a:r>
              <a:rPr lang="en-US" sz="2000" dirty="0">
                <a:solidFill>
                  <a:schemeClr val="bg1"/>
                </a:solidFill>
                <a:latin typeface="Open Sans"/>
                <a:ea typeface="Open Sans"/>
                <a:cs typeface="Open Sans"/>
                <a:sym typeface="Open Sans"/>
              </a:rPr>
              <a:t> </a:t>
            </a:r>
          </a:p>
          <a:p>
            <a:pPr marL="0" lvl="0" indent="0" rtl="0">
              <a:spcBef>
                <a:spcPts val="0"/>
              </a:spcBef>
              <a:spcAft>
                <a:spcPts val="0"/>
              </a:spcAft>
              <a:buNone/>
            </a:pPr>
            <a:r>
              <a:rPr lang="en-US" sz="2000" dirty="0">
                <a:solidFill>
                  <a:schemeClr val="accent2"/>
                </a:solidFill>
                <a:latin typeface="Open Sans"/>
                <a:ea typeface="Open Sans"/>
                <a:cs typeface="Open Sans"/>
                <a:sym typeface="Open Sans"/>
              </a:rPr>
              <a:t>			</a:t>
            </a:r>
            <a:r>
              <a:rPr lang="en-US" sz="2000" dirty="0">
                <a:solidFill>
                  <a:srgbClr val="3494BA"/>
                </a:solidFill>
                <a:latin typeface="Open Sans"/>
                <a:ea typeface="Open Sans"/>
                <a:cs typeface="Open Sans"/>
                <a:sym typeface="Open Sans"/>
              </a:rPr>
              <a:t>about.me/</a:t>
            </a:r>
            <a:r>
              <a:rPr lang="en-US" sz="2000" dirty="0" err="1">
                <a:solidFill>
                  <a:srgbClr val="3494BA"/>
                </a:solidFill>
                <a:latin typeface="Open Sans"/>
                <a:ea typeface="Open Sans"/>
                <a:cs typeface="Open Sans"/>
                <a:sym typeface="Open Sans"/>
              </a:rPr>
              <a:t>IanBarker</a:t>
            </a:r>
            <a:endParaRPr sz="2000" dirty="0">
              <a:solidFill>
                <a:srgbClr val="3494BA"/>
              </a:solidFill>
              <a:latin typeface="Open Sans"/>
              <a:ea typeface="Open Sans"/>
              <a:cs typeface="Open Sans"/>
              <a:sym typeface="Open Sans"/>
            </a:endParaRPr>
          </a:p>
        </p:txBody>
      </p:sp>
      <p:sp>
        <p:nvSpPr>
          <p:cNvPr id="5" name="Google Shape;78;p15">
            <a:extLst>
              <a:ext uri="{FF2B5EF4-FFF2-40B4-BE49-F238E27FC236}">
                <a16:creationId xmlns:a16="http://schemas.microsoft.com/office/drawing/2014/main" id="{B098F380-C3B8-D4D7-7557-1621A90D9D75}"/>
              </a:ext>
            </a:extLst>
          </p:cNvPr>
          <p:cNvSpPr txBox="1"/>
          <p:nvPr/>
        </p:nvSpPr>
        <p:spPr>
          <a:xfrm>
            <a:off x="428286" y="8617670"/>
            <a:ext cx="7944190" cy="553968"/>
          </a:xfrm>
          <a:prstGeom prst="rect">
            <a:avLst/>
          </a:prstGeom>
          <a:solidFill>
            <a:srgbClr val="3494BA"/>
          </a:soli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t" anchorCtr="0">
            <a:spAutoFit/>
          </a:bodyPr>
          <a:lstStyle/>
          <a:p>
            <a:pPr lvl="0"/>
            <a:r>
              <a:rPr lang="en-US" sz="2400" b="1" dirty="0">
                <a:solidFill>
                  <a:schemeClr val="bg1"/>
                </a:solidFill>
                <a:latin typeface="Open Sans"/>
                <a:ea typeface="Open Sans"/>
                <a:cs typeface="Open Sans"/>
                <a:sym typeface="Open Sans"/>
              </a:rPr>
              <a:t>Slides, link &amp; replay</a:t>
            </a:r>
            <a:r>
              <a:rPr lang="en-US" sz="2400" dirty="0">
                <a:solidFill>
                  <a:schemeClr val="bg1"/>
                </a:solidFill>
                <a:latin typeface="Open Sans"/>
                <a:ea typeface="Open Sans"/>
                <a:cs typeface="Open Sans"/>
                <a:sym typeface="Open Sans"/>
              </a:rPr>
              <a:t>  tinyurl.com/delphivscompetition</a:t>
            </a:r>
          </a:p>
        </p:txBody>
      </p:sp>
      <p:pic>
        <p:nvPicPr>
          <p:cNvPr id="6" name="Picture 2" descr="Twitter Logo transparent PNG - StickPNG">
            <a:extLst>
              <a:ext uri="{FF2B5EF4-FFF2-40B4-BE49-F238E27FC236}">
                <a16:creationId xmlns:a16="http://schemas.microsoft.com/office/drawing/2014/main" id="{481A39AA-FE84-0948-BDC3-52D412EB3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988" y="5104023"/>
            <a:ext cx="376777" cy="376777"/>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Internet outline">
            <a:extLst>
              <a:ext uri="{FF2B5EF4-FFF2-40B4-BE49-F238E27FC236}">
                <a16:creationId xmlns:a16="http://schemas.microsoft.com/office/drawing/2014/main" id="{CC0142E3-30D4-32B3-B932-93EA06341D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66988" y="5393171"/>
            <a:ext cx="376776" cy="376776"/>
          </a:xfrm>
          <a:prstGeom prst="rect">
            <a:avLst/>
          </a:prstGeom>
        </p:spPr>
      </p:pic>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we used Delphi as a weapon in a real fight - and won</a:t>
            </a:r>
          </a:p>
        </p:txBody>
      </p:sp>
      <p:pic>
        <p:nvPicPr>
          <p:cNvPr id="3" name="Picture 2" descr="A person wearing glasses&#10;&#10;Description automatically generated with medium confidence">
            <a:extLst>
              <a:ext uri="{FF2B5EF4-FFF2-40B4-BE49-F238E27FC236}">
                <a16:creationId xmlns:a16="http://schemas.microsoft.com/office/drawing/2014/main" id="{1B4D2750-25F7-B6E0-6092-2BE0F6715A57}"/>
              </a:ext>
            </a:extLst>
          </p:cNvPr>
          <p:cNvPicPr>
            <a:picLocks noChangeAspect="1"/>
          </p:cNvPicPr>
          <p:nvPr/>
        </p:nvPicPr>
        <p:blipFill>
          <a:blip r:embed="rId6"/>
          <a:stretch>
            <a:fillRect/>
          </a:stretch>
        </p:blipFill>
        <p:spPr>
          <a:xfrm>
            <a:off x="2756857" y="2279860"/>
            <a:ext cx="5154549" cy="5154549"/>
          </a:xfrm>
          <a:prstGeom prst="ellipse">
            <a:avLst/>
          </a:prstGeom>
          <a:ln>
            <a:noFill/>
          </a:ln>
          <a:effectLst>
            <a:softEdge rad="112500"/>
          </a:effectLst>
        </p:spPr>
      </p:pic>
    </p:spTree>
    <p:extLst>
      <p:ext uri="{BB962C8B-B14F-4D97-AF65-F5344CB8AC3E}">
        <p14:creationId xmlns:p14="http://schemas.microsoft.com/office/powerpoint/2010/main" val="308120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we used Delphi as a weapon in a real fight - and won</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3068955" y="2514600"/>
            <a:ext cx="14154912" cy="6358512"/>
          </a:xfrm>
        </p:spPr>
        <p:txBody>
          <a:bodyPr>
            <a:noAutofit/>
          </a:bodyPr>
          <a:lstStyle/>
          <a:p>
            <a:r>
              <a:rPr lang="en-US" sz="4800" spc="-100" dirty="0">
                <a:latin typeface="Calibri" panose="020F0502020204030204" pitchFamily="34" charset="0"/>
                <a:cs typeface="Calibri" panose="020F0502020204030204" pitchFamily="34" charset="0"/>
              </a:rPr>
              <a:t>The trouble with Delphi is that it is </a:t>
            </a:r>
            <a:r>
              <a:rPr lang="en-US" sz="4800" b="1" spc="-100" dirty="0">
                <a:latin typeface="Calibri" panose="020F0502020204030204" pitchFamily="34" charset="0"/>
                <a:cs typeface="Calibri" panose="020F0502020204030204" pitchFamily="34" charset="0"/>
              </a:rPr>
              <a:t>silently successful</a:t>
            </a:r>
            <a:br>
              <a:rPr lang="en-US" sz="4800" spc="-100" dirty="0">
                <a:latin typeface="Calibri" panose="020F0502020204030204" pitchFamily="34" charset="0"/>
                <a:cs typeface="Calibri" panose="020F0502020204030204" pitchFamily="34" charset="0"/>
              </a:rPr>
            </a:br>
            <a:br>
              <a:rPr lang="en-US" sz="4800" spc="-100" dirty="0">
                <a:latin typeface="Calibri" panose="020F0502020204030204" pitchFamily="34" charset="0"/>
                <a:cs typeface="Calibri" panose="020F0502020204030204" pitchFamily="34" charset="0"/>
              </a:rPr>
            </a:br>
            <a:r>
              <a:rPr lang="en-US" sz="4800" spc="-100" dirty="0">
                <a:latin typeface="Calibri" panose="020F0502020204030204" pitchFamily="34" charset="0"/>
                <a:cs typeface="Calibri" panose="020F0502020204030204" pitchFamily="34" charset="0"/>
              </a:rPr>
              <a:t>In almost any given situation it is the best choice, fastest to market, almost always with the </a:t>
            </a:r>
            <a:r>
              <a:rPr lang="en-US" sz="4800" b="1" spc="-100" dirty="0">
                <a:latin typeface="Calibri" panose="020F0502020204030204" pitchFamily="34" charset="0"/>
                <a:cs typeface="Calibri" panose="020F0502020204030204" pitchFamily="34" charset="0"/>
              </a:rPr>
              <a:t>lowest amount of code</a:t>
            </a:r>
            <a:br>
              <a:rPr lang="en-US" sz="4800" spc="-100" dirty="0">
                <a:latin typeface="Calibri" panose="020F0502020204030204" pitchFamily="34" charset="0"/>
                <a:cs typeface="Calibri" panose="020F0502020204030204" pitchFamily="34" charset="0"/>
              </a:rPr>
            </a:br>
            <a:br>
              <a:rPr lang="en-US" sz="4800" spc="-100" dirty="0">
                <a:latin typeface="Calibri" panose="020F0502020204030204" pitchFamily="34" charset="0"/>
                <a:cs typeface="Calibri" panose="020F0502020204030204" pitchFamily="34" charset="0"/>
              </a:rPr>
            </a:br>
            <a:r>
              <a:rPr lang="en-US" sz="4800" spc="-100" dirty="0">
                <a:latin typeface="Calibri" panose="020F0502020204030204" pitchFamily="34" charset="0"/>
                <a:cs typeface="Calibri" panose="020F0502020204030204" pitchFamily="34" charset="0"/>
              </a:rPr>
              <a:t>It is </a:t>
            </a:r>
            <a:r>
              <a:rPr lang="en-US" sz="4800" b="1" spc="-100" dirty="0">
                <a:latin typeface="Calibri" panose="020F0502020204030204" pitchFamily="34" charset="0"/>
                <a:cs typeface="Calibri" panose="020F0502020204030204" pitchFamily="34" charset="0"/>
              </a:rPr>
              <a:t>rock solid</a:t>
            </a:r>
            <a:r>
              <a:rPr lang="en-US" sz="4800" spc="-100" dirty="0">
                <a:latin typeface="Calibri" panose="020F0502020204030204" pitchFamily="34" charset="0"/>
                <a:cs typeface="Calibri" panose="020F0502020204030204" pitchFamily="34" charset="0"/>
              </a:rPr>
              <a:t> – Delphi programs run for </a:t>
            </a:r>
            <a:r>
              <a:rPr lang="en-US" sz="4800" b="1" spc="-100" dirty="0">
                <a:latin typeface="Calibri" panose="020F0502020204030204" pitchFamily="34" charset="0"/>
                <a:cs typeface="Calibri" panose="020F0502020204030204" pitchFamily="34" charset="0"/>
              </a:rPr>
              <a:t>years</a:t>
            </a:r>
            <a:r>
              <a:rPr lang="en-US" sz="4800" spc="-100" dirty="0">
                <a:latin typeface="Calibri" panose="020F0502020204030204" pitchFamily="34" charset="0"/>
                <a:cs typeface="Calibri" panose="020F0502020204030204" pitchFamily="34" charset="0"/>
              </a:rPr>
              <a:t>, surviving multiple upgrades to the operating system and never making a squeak while it lays the golden eggs</a:t>
            </a:r>
          </a:p>
        </p:txBody>
      </p:sp>
      <p:pic>
        <p:nvPicPr>
          <p:cNvPr id="4" name="Picture 3" descr="A red and white logo&#10;&#10;Description automatically generated with low confidence">
            <a:extLst>
              <a:ext uri="{FF2B5EF4-FFF2-40B4-BE49-F238E27FC236}">
                <a16:creationId xmlns:a16="http://schemas.microsoft.com/office/drawing/2014/main" id="{E7E23257-8B93-A413-63B0-EED998C22425}"/>
              </a:ext>
            </a:extLst>
          </p:cNvPr>
          <p:cNvPicPr>
            <a:picLocks noChangeAspect="1"/>
          </p:cNvPicPr>
          <p:nvPr/>
        </p:nvPicPr>
        <p:blipFill>
          <a:blip r:embed="rId3"/>
          <a:stretch>
            <a:fillRect/>
          </a:stretch>
        </p:blipFill>
        <p:spPr>
          <a:xfrm>
            <a:off x="15505388" y="344017"/>
            <a:ext cx="2419688" cy="2305372"/>
          </a:xfrm>
          <a:prstGeom prst="rect">
            <a:avLst/>
          </a:prstGeom>
        </p:spPr>
      </p:pic>
      <p:pic>
        <p:nvPicPr>
          <p:cNvPr id="6" name="Picture 5" descr="Logo&#10;&#10;Description automatically generated">
            <a:extLst>
              <a:ext uri="{FF2B5EF4-FFF2-40B4-BE49-F238E27FC236}">
                <a16:creationId xmlns:a16="http://schemas.microsoft.com/office/drawing/2014/main" id="{2808F09B-A702-2A56-2AAF-9B0D711D780A}"/>
              </a:ext>
            </a:extLst>
          </p:cNvPr>
          <p:cNvPicPr>
            <a:picLocks noChangeAspect="1"/>
          </p:cNvPicPr>
          <p:nvPr/>
        </p:nvPicPr>
        <p:blipFill>
          <a:blip r:embed="rId4"/>
          <a:stretch>
            <a:fillRect/>
          </a:stretch>
        </p:blipFill>
        <p:spPr>
          <a:xfrm>
            <a:off x="344864" y="6921466"/>
            <a:ext cx="2305372" cy="2305372"/>
          </a:xfrm>
          <a:prstGeom prst="rect">
            <a:avLst/>
          </a:prstGeom>
        </p:spPr>
      </p:pic>
    </p:spTree>
    <p:extLst>
      <p:ext uri="{BB962C8B-B14F-4D97-AF65-F5344CB8AC3E}">
        <p14:creationId xmlns:p14="http://schemas.microsoft.com/office/powerpoint/2010/main" val="723811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we used Delphi as a weapon in a real fight - and won</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9020629" y="2425598"/>
            <a:ext cx="8865035" cy="6444081"/>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Delphi is the software equivalent of Churchill’s silent goose that lays the golden eggs</a:t>
            </a:r>
            <a:br>
              <a:rPr lang="en-US" sz="4800" spc="-100" dirty="0">
                <a:solidFill>
                  <a:srgbClr val="3494BA"/>
                </a:solidFill>
                <a:latin typeface="Calibri" panose="020F0502020204030204" pitchFamily="34" charset="0"/>
                <a:cs typeface="Calibri" panose="020F0502020204030204" pitchFamily="34" charset="0"/>
              </a:rPr>
            </a:br>
            <a:br>
              <a:rPr lang="en-US" sz="4800" spc="-100" dirty="0">
                <a:solidFill>
                  <a:srgbClr val="3494BA"/>
                </a:solidFill>
                <a:latin typeface="Calibri" panose="020F0502020204030204" pitchFamily="34" charset="0"/>
                <a:cs typeface="Calibri" panose="020F0502020204030204" pitchFamily="34" charset="0"/>
              </a:rPr>
            </a:br>
            <a:r>
              <a:rPr lang="en-US" sz="4800" spc="-100" dirty="0">
                <a:solidFill>
                  <a:srgbClr val="3494BA"/>
                </a:solidFill>
                <a:latin typeface="Calibri" panose="020F0502020204030204" pitchFamily="34" charset="0"/>
                <a:cs typeface="Calibri" panose="020F0502020204030204" pitchFamily="34" charset="0"/>
              </a:rPr>
              <a:t>Bigger marketing budgets make a lot of noise in other directions</a:t>
            </a:r>
            <a:br>
              <a:rPr lang="en-US" sz="4800" spc="-100" dirty="0">
                <a:solidFill>
                  <a:srgbClr val="3494BA"/>
                </a:solidFill>
                <a:latin typeface="Calibri" panose="020F0502020204030204" pitchFamily="34" charset="0"/>
                <a:cs typeface="Calibri" panose="020F0502020204030204" pitchFamily="34" charset="0"/>
              </a:rPr>
            </a:br>
            <a:br>
              <a:rPr lang="en-US" sz="4800" spc="-100" dirty="0">
                <a:solidFill>
                  <a:srgbClr val="3494BA"/>
                </a:solidFill>
                <a:latin typeface="Calibri" panose="020F0502020204030204" pitchFamily="34" charset="0"/>
                <a:cs typeface="Calibri" panose="020F0502020204030204" pitchFamily="34" charset="0"/>
              </a:rPr>
            </a:br>
            <a:r>
              <a:rPr lang="en-US" sz="4800" spc="-100" dirty="0">
                <a:solidFill>
                  <a:srgbClr val="3494BA"/>
                </a:solidFill>
                <a:latin typeface="Calibri" panose="020F0502020204030204" pitchFamily="34" charset="0"/>
                <a:cs typeface="Calibri" panose="020F0502020204030204" pitchFamily="34" charset="0"/>
              </a:rPr>
              <a:t>But, in a </a:t>
            </a:r>
            <a:r>
              <a:rPr lang="en-US" sz="4800" b="1" spc="-100" dirty="0">
                <a:solidFill>
                  <a:srgbClr val="3494BA"/>
                </a:solidFill>
                <a:latin typeface="Calibri" panose="020F0502020204030204" pitchFamily="34" charset="0"/>
                <a:cs typeface="Calibri" panose="020F0502020204030204" pitchFamily="34" charset="0"/>
              </a:rPr>
              <a:t>fair</a:t>
            </a:r>
            <a:r>
              <a:rPr lang="en-US" sz="4800" spc="-100" dirty="0">
                <a:solidFill>
                  <a:srgbClr val="3494BA"/>
                </a:solidFill>
                <a:latin typeface="Calibri" panose="020F0502020204030204" pitchFamily="34" charset="0"/>
                <a:cs typeface="Calibri" panose="020F0502020204030204" pitchFamily="34" charset="0"/>
              </a:rPr>
              <a:t> fight, how would RAD Studio </a:t>
            </a:r>
            <a:r>
              <a:rPr lang="en-US" sz="4800" b="1" spc="-100" dirty="0">
                <a:solidFill>
                  <a:srgbClr val="3494BA"/>
                </a:solidFill>
                <a:latin typeface="Calibri" panose="020F0502020204030204" pitchFamily="34" charset="0"/>
                <a:cs typeface="Calibri" panose="020F0502020204030204" pitchFamily="34" charset="0"/>
              </a:rPr>
              <a:t>actually</a:t>
            </a:r>
            <a:r>
              <a:rPr lang="en-US" sz="4800" spc="-100" dirty="0">
                <a:solidFill>
                  <a:srgbClr val="3494BA"/>
                </a:solidFill>
                <a:latin typeface="Calibri" panose="020F0502020204030204" pitchFamily="34" charset="0"/>
                <a:cs typeface="Calibri" panose="020F0502020204030204" pitchFamily="34" charset="0"/>
              </a:rPr>
              <a:t> do?</a:t>
            </a:r>
          </a:p>
        </p:txBody>
      </p:sp>
      <p:pic>
        <p:nvPicPr>
          <p:cNvPr id="5" name="Picture 4" descr="A person sitting at a desk&#10;&#10;Description automatically generated with low confidence">
            <a:extLst>
              <a:ext uri="{FF2B5EF4-FFF2-40B4-BE49-F238E27FC236}">
                <a16:creationId xmlns:a16="http://schemas.microsoft.com/office/drawing/2014/main" id="{DC138DC9-FBCE-D150-BE78-8A17150F039E}"/>
              </a:ext>
            </a:extLst>
          </p:cNvPr>
          <p:cNvPicPr>
            <a:picLocks noChangeAspect="1"/>
          </p:cNvPicPr>
          <p:nvPr/>
        </p:nvPicPr>
        <p:blipFill>
          <a:blip r:embed="rId3">
            <a:alphaModFix/>
          </a:blip>
          <a:stretch>
            <a:fillRect/>
          </a:stretch>
        </p:blipFill>
        <p:spPr>
          <a:xfrm>
            <a:off x="54864" y="3368624"/>
            <a:ext cx="9288707" cy="6191918"/>
          </a:xfrm>
          <a:prstGeom prst="rect">
            <a:avLst/>
          </a:prstGeom>
          <a:effectLst>
            <a:softEdge rad="635000"/>
          </a:effectLst>
        </p:spPr>
      </p:pic>
    </p:spTree>
    <p:extLst>
      <p:ext uri="{BB962C8B-B14F-4D97-AF65-F5344CB8AC3E}">
        <p14:creationId xmlns:p14="http://schemas.microsoft.com/office/powerpoint/2010/main" val="2616303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we used Delphi as a weapon in a real fight - and won</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754380" y="2998850"/>
            <a:ext cx="9894570" cy="4682110"/>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Embarcadero decided to sponsor some comparison research</a:t>
            </a:r>
            <a:br>
              <a:rPr lang="en-US" sz="4800" spc="-100" dirty="0">
                <a:solidFill>
                  <a:srgbClr val="3494BA"/>
                </a:solidFill>
                <a:latin typeface="Calibri" panose="020F0502020204030204" pitchFamily="34" charset="0"/>
                <a:cs typeface="Calibri" panose="020F0502020204030204" pitchFamily="34" charset="0"/>
              </a:rPr>
            </a:br>
            <a:br>
              <a:rPr lang="en-US" sz="4800" spc="-100" dirty="0">
                <a:solidFill>
                  <a:srgbClr val="3494BA"/>
                </a:solidFill>
                <a:latin typeface="Calibri" panose="020F0502020204030204" pitchFamily="34" charset="0"/>
                <a:cs typeface="Calibri" panose="020F0502020204030204" pitchFamily="34" charset="0"/>
              </a:rPr>
            </a:br>
            <a:r>
              <a:rPr lang="en-US" sz="4800" spc="-100" dirty="0">
                <a:solidFill>
                  <a:srgbClr val="3494BA"/>
                </a:solidFill>
                <a:latin typeface="Calibri" panose="020F0502020204030204" pitchFamily="34" charset="0"/>
                <a:cs typeface="Calibri" panose="020F0502020204030204" pitchFamily="34" charset="0"/>
              </a:rPr>
              <a:t>Is RAD Studio with Delphi </a:t>
            </a:r>
            <a:r>
              <a:rPr lang="en-US" sz="4800" b="1" spc="-100" dirty="0">
                <a:solidFill>
                  <a:srgbClr val="3494BA"/>
                </a:solidFill>
                <a:latin typeface="Calibri" panose="020F0502020204030204" pitchFamily="34" charset="0"/>
                <a:cs typeface="Calibri" panose="020F0502020204030204" pitchFamily="34" charset="0"/>
              </a:rPr>
              <a:t>really</a:t>
            </a:r>
            <a:r>
              <a:rPr lang="en-US" sz="4800" spc="-100" dirty="0">
                <a:solidFill>
                  <a:srgbClr val="3494BA"/>
                </a:solidFill>
                <a:latin typeface="Calibri" panose="020F0502020204030204" pitchFamily="34" charset="0"/>
                <a:cs typeface="Calibri" panose="020F0502020204030204" pitchFamily="34" charset="0"/>
              </a:rPr>
              <a:t> any good compared to popular alternatives?</a:t>
            </a:r>
          </a:p>
        </p:txBody>
      </p:sp>
      <p:pic>
        <p:nvPicPr>
          <p:cNvPr id="5" name="Picture 4" descr="A picture containing person, player, dancer&#10;&#10;Description automatically generated">
            <a:extLst>
              <a:ext uri="{FF2B5EF4-FFF2-40B4-BE49-F238E27FC236}">
                <a16:creationId xmlns:a16="http://schemas.microsoft.com/office/drawing/2014/main" id="{D9F1DD39-284F-54E8-9335-38B93F00A718}"/>
              </a:ext>
            </a:extLst>
          </p:cNvPr>
          <p:cNvPicPr>
            <a:picLocks noChangeAspect="1"/>
          </p:cNvPicPr>
          <p:nvPr/>
        </p:nvPicPr>
        <p:blipFill rotWithShape="1">
          <a:blip r:embed="rId3"/>
          <a:srcRect l="5507" t="33312" r="3126" b="9693"/>
          <a:stretch/>
        </p:blipFill>
        <p:spPr>
          <a:xfrm>
            <a:off x="11144250" y="3505200"/>
            <a:ext cx="6675120" cy="624584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97C72E8-3238-F804-B78A-726443FB9BE9}"/>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rot="1320000">
            <a:off x="11987600" y="4787264"/>
            <a:ext cx="313385" cy="303276"/>
          </a:xfrm>
          <a:prstGeom prst="rect">
            <a:avLst/>
          </a:prstGeom>
        </p:spPr>
      </p:pic>
      <p:pic>
        <p:nvPicPr>
          <p:cNvPr id="11" name="Picture 10" descr="Logo&#10;&#10;Description automatically generated">
            <a:extLst>
              <a:ext uri="{FF2B5EF4-FFF2-40B4-BE49-F238E27FC236}">
                <a16:creationId xmlns:a16="http://schemas.microsoft.com/office/drawing/2014/main" id="{DF323D87-A916-7AE5-69CD-067127D5B163}"/>
              </a:ext>
            </a:extLst>
          </p:cNvPr>
          <p:cNvPicPr>
            <a:picLocks noChangeAspect="1"/>
          </p:cNvPicPr>
          <p:nvPr/>
        </p:nvPicPr>
        <p:blipFill>
          <a:blip r:embed="rId6">
            <a:alphaModFix amt="50000"/>
            <a:extLst>
              <a:ext uri="{BEBA8EAE-BF5A-486C-A8C5-ECC9F3942E4B}">
                <a14:imgProps xmlns:a14="http://schemas.microsoft.com/office/drawing/2010/main">
                  <a14:imgLayer r:embed="rId7">
                    <a14:imgEffect>
                      <a14:saturation sat="66000"/>
                    </a14:imgEffect>
                  </a14:imgLayer>
                </a14:imgProps>
              </a:ext>
            </a:extLst>
          </a:blip>
          <a:stretch>
            <a:fillRect/>
          </a:stretch>
        </p:blipFill>
        <p:spPr>
          <a:xfrm rot="60000">
            <a:off x="13239006" y="6418412"/>
            <a:ext cx="324874" cy="324874"/>
          </a:xfrm>
          <a:prstGeom prst="rect">
            <a:avLst/>
          </a:prstGeom>
        </p:spPr>
      </p:pic>
    </p:spTree>
    <p:extLst>
      <p:ext uri="{BB962C8B-B14F-4D97-AF65-F5344CB8AC3E}">
        <p14:creationId xmlns:p14="http://schemas.microsoft.com/office/powerpoint/2010/main" val="3798912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we used Delphi as a weapon in a real fight - and won</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6125029" y="3876713"/>
            <a:ext cx="11600996" cy="2390738"/>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The methodology and results are described in a freely available white paper</a:t>
            </a:r>
          </a:p>
        </p:txBody>
      </p:sp>
      <p:pic>
        <p:nvPicPr>
          <p:cNvPr id="9" name="Picture 8" descr="Graphical user interface, text&#10;&#10;Description automatically generated">
            <a:extLst>
              <a:ext uri="{FF2B5EF4-FFF2-40B4-BE49-F238E27FC236}">
                <a16:creationId xmlns:a16="http://schemas.microsoft.com/office/drawing/2014/main" id="{DED8D5B7-2265-1351-2F8D-3B7B00CBA906}"/>
              </a:ext>
            </a:extLst>
          </p:cNvPr>
          <p:cNvPicPr>
            <a:picLocks noChangeAspect="1"/>
          </p:cNvPicPr>
          <p:nvPr/>
        </p:nvPicPr>
        <p:blipFill>
          <a:blip r:embed="rId3"/>
          <a:stretch>
            <a:fillRect/>
          </a:stretch>
        </p:blipFill>
        <p:spPr>
          <a:xfrm>
            <a:off x="662940" y="2491320"/>
            <a:ext cx="5071110" cy="654493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1CDF83B-28D0-1100-B67F-0303B76C3B76}"/>
              </a:ext>
            </a:extLst>
          </p:cNvPr>
          <p:cNvSpPr txBox="1"/>
          <p:nvPr/>
        </p:nvSpPr>
        <p:spPr>
          <a:xfrm>
            <a:off x="6234674" y="7079737"/>
            <a:ext cx="11600996" cy="584775"/>
          </a:xfrm>
          <a:prstGeom prst="rect">
            <a:avLst/>
          </a:prstGeom>
          <a:noFill/>
        </p:spPr>
        <p:txBody>
          <a:bodyPr wrap="square" rtlCol="0">
            <a:spAutoFit/>
          </a:bodyPr>
          <a:lstStyle/>
          <a:p>
            <a:r>
              <a:rPr lang="en-US" sz="3200" b="1" dirty="0">
                <a:solidFill>
                  <a:srgbClr val="3494BA"/>
                </a:solidFill>
                <a:latin typeface="Calibri" panose="020F0502020204030204" pitchFamily="34" charset="0"/>
                <a:cs typeface="Calibri" panose="020F0502020204030204" pitchFamily="34" charset="0"/>
              </a:rPr>
              <a:t>https://lp.embarcadero.com/Discovering_the_best_framework</a:t>
            </a:r>
          </a:p>
        </p:txBody>
      </p:sp>
    </p:spTree>
    <p:extLst>
      <p:ext uri="{BB962C8B-B14F-4D97-AF65-F5344CB8AC3E}">
        <p14:creationId xmlns:p14="http://schemas.microsoft.com/office/powerpoint/2010/main" val="145389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we used Delphi as a weapon in a real fight - and won</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690316" y="2190788"/>
            <a:ext cx="7720259" cy="1190587"/>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The frameworks chosen were</a:t>
            </a:r>
          </a:p>
        </p:txBody>
      </p:sp>
      <p:sp>
        <p:nvSpPr>
          <p:cNvPr id="3" name="Title 1">
            <a:extLst>
              <a:ext uri="{FF2B5EF4-FFF2-40B4-BE49-F238E27FC236}">
                <a16:creationId xmlns:a16="http://schemas.microsoft.com/office/drawing/2014/main" id="{3CA5A376-2936-6882-102E-FF0B4887F4CC}"/>
              </a:ext>
            </a:extLst>
          </p:cNvPr>
          <p:cNvSpPr txBox="1">
            <a:spLocks/>
          </p:cNvSpPr>
          <p:nvPr/>
        </p:nvSpPr>
        <p:spPr>
          <a:xfrm>
            <a:off x="5900491" y="3637105"/>
            <a:ext cx="7720259" cy="1190587"/>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b="1" spc="-100" dirty="0">
                <a:solidFill>
                  <a:srgbClr val="3494BA"/>
                </a:solidFill>
                <a:latin typeface="Calibri" panose="020F0502020204030204" pitchFamily="34" charset="0"/>
                <a:cs typeface="Calibri" panose="020F0502020204030204" pitchFamily="34" charset="0"/>
              </a:rPr>
              <a:t>RAD Studio with Delphi</a:t>
            </a:r>
          </a:p>
        </p:txBody>
      </p:sp>
      <p:sp>
        <p:nvSpPr>
          <p:cNvPr id="4" name="Title 1">
            <a:extLst>
              <a:ext uri="{FF2B5EF4-FFF2-40B4-BE49-F238E27FC236}">
                <a16:creationId xmlns:a16="http://schemas.microsoft.com/office/drawing/2014/main" id="{938A08DE-3B3E-99A4-E277-AEC4D590C060}"/>
              </a:ext>
            </a:extLst>
          </p:cNvPr>
          <p:cNvSpPr txBox="1">
            <a:spLocks/>
          </p:cNvSpPr>
          <p:nvPr/>
        </p:nvSpPr>
        <p:spPr>
          <a:xfrm>
            <a:off x="5900491" y="5513872"/>
            <a:ext cx="7720259" cy="1190587"/>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b="1" spc="-100" dirty="0">
                <a:solidFill>
                  <a:srgbClr val="3494BA"/>
                </a:solidFill>
                <a:latin typeface="Calibri" panose="020F0502020204030204" pitchFamily="34" charset="0"/>
                <a:cs typeface="Calibri" panose="020F0502020204030204" pitchFamily="34" charset="0"/>
              </a:rPr>
              <a:t>Microsoft .NET using WPF</a:t>
            </a:r>
          </a:p>
        </p:txBody>
      </p:sp>
      <p:sp>
        <p:nvSpPr>
          <p:cNvPr id="5" name="Title 1">
            <a:extLst>
              <a:ext uri="{FF2B5EF4-FFF2-40B4-BE49-F238E27FC236}">
                <a16:creationId xmlns:a16="http://schemas.microsoft.com/office/drawing/2014/main" id="{5A73D4BB-BC5B-BDEC-E0A9-B7AAE0919B67}"/>
              </a:ext>
            </a:extLst>
          </p:cNvPr>
          <p:cNvSpPr txBox="1">
            <a:spLocks/>
          </p:cNvSpPr>
          <p:nvPr/>
        </p:nvSpPr>
        <p:spPr>
          <a:xfrm>
            <a:off x="5900491" y="7499387"/>
            <a:ext cx="7720259" cy="1190587"/>
          </a:xfrm>
          <a:prstGeom prst="rect">
            <a:avLst/>
          </a:prstGeom>
          <a:noFill/>
          <a:ln>
            <a:noFill/>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32967"/>
              </a:buClr>
              <a:buSzPts val="9600"/>
              <a:buFont typeface="Roboto"/>
              <a:buNone/>
              <a:defRPr sz="9600" b="0" i="0" u="none" strike="noStrike" cap="none">
                <a:solidFill>
                  <a:srgbClr val="032967"/>
                </a:solidFill>
                <a:latin typeface="Roboto"/>
                <a:ea typeface="Roboto"/>
                <a:cs typeface="Roboto"/>
                <a:sym typeface="Roboto"/>
              </a:defRPr>
            </a:lvl1pPr>
            <a:lvl2pPr marR="0" lvl="1"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9600"/>
              <a:buFont typeface="Roboto"/>
              <a:buNone/>
              <a:defRPr sz="9600" b="0" i="0" u="none" strike="noStrike" cap="none">
                <a:solidFill>
                  <a:schemeClr val="dk1"/>
                </a:solidFill>
                <a:latin typeface="Roboto"/>
                <a:ea typeface="Roboto"/>
                <a:cs typeface="Roboto"/>
                <a:sym typeface="Roboto"/>
              </a:defRPr>
            </a:lvl9pPr>
          </a:lstStyle>
          <a:p>
            <a:r>
              <a:rPr lang="en-US" sz="4800" b="1" spc="-100" dirty="0">
                <a:solidFill>
                  <a:srgbClr val="3494BA"/>
                </a:solidFill>
                <a:latin typeface="Calibri" panose="020F0502020204030204" pitchFamily="34" charset="0"/>
                <a:cs typeface="Calibri" panose="020F0502020204030204" pitchFamily="34" charset="0"/>
              </a:rPr>
              <a:t>Electron</a:t>
            </a:r>
          </a:p>
        </p:txBody>
      </p:sp>
      <p:pic>
        <p:nvPicPr>
          <p:cNvPr id="6" name="Picture 5" descr="A red and white logo&#10;&#10;Description automatically generated with low confidence">
            <a:extLst>
              <a:ext uri="{FF2B5EF4-FFF2-40B4-BE49-F238E27FC236}">
                <a16:creationId xmlns:a16="http://schemas.microsoft.com/office/drawing/2014/main" id="{266E3F83-5769-3232-F6CA-266CA7F503F2}"/>
              </a:ext>
            </a:extLst>
          </p:cNvPr>
          <p:cNvPicPr>
            <a:picLocks noChangeAspect="1"/>
          </p:cNvPicPr>
          <p:nvPr/>
        </p:nvPicPr>
        <p:blipFill>
          <a:blip r:embed="rId3"/>
          <a:stretch>
            <a:fillRect/>
          </a:stretch>
        </p:blipFill>
        <p:spPr>
          <a:xfrm>
            <a:off x="4223010" y="3551001"/>
            <a:ext cx="1510350" cy="1438995"/>
          </a:xfrm>
          <a:prstGeom prst="rect">
            <a:avLst/>
          </a:prstGeom>
        </p:spPr>
      </p:pic>
      <p:pic>
        <p:nvPicPr>
          <p:cNvPr id="7" name="Picture 6">
            <a:extLst>
              <a:ext uri="{FF2B5EF4-FFF2-40B4-BE49-F238E27FC236}">
                <a16:creationId xmlns:a16="http://schemas.microsoft.com/office/drawing/2014/main" id="{72B12581-29B9-A57C-D54E-346532F3E1B2}"/>
              </a:ext>
            </a:extLst>
          </p:cNvPr>
          <p:cNvPicPr>
            <a:picLocks noChangeAspect="1"/>
          </p:cNvPicPr>
          <p:nvPr/>
        </p:nvPicPr>
        <p:blipFill>
          <a:blip r:embed="rId4"/>
          <a:stretch>
            <a:fillRect/>
          </a:stretch>
        </p:blipFill>
        <p:spPr>
          <a:xfrm>
            <a:off x="4158073" y="5317628"/>
            <a:ext cx="1640224" cy="1640224"/>
          </a:xfrm>
          <a:prstGeom prst="rect">
            <a:avLst/>
          </a:prstGeom>
        </p:spPr>
      </p:pic>
      <p:pic>
        <p:nvPicPr>
          <p:cNvPr id="11" name="Picture 10">
            <a:extLst>
              <a:ext uri="{FF2B5EF4-FFF2-40B4-BE49-F238E27FC236}">
                <a16:creationId xmlns:a16="http://schemas.microsoft.com/office/drawing/2014/main" id="{1E5F39FE-C03D-36DD-F5AF-2BDA287F3E50}"/>
              </a:ext>
            </a:extLst>
          </p:cNvPr>
          <p:cNvPicPr>
            <a:picLocks noChangeAspect="1"/>
          </p:cNvPicPr>
          <p:nvPr/>
        </p:nvPicPr>
        <p:blipFill>
          <a:blip r:embed="rId5"/>
          <a:stretch>
            <a:fillRect/>
          </a:stretch>
        </p:blipFill>
        <p:spPr>
          <a:xfrm>
            <a:off x="4207089" y="7323584"/>
            <a:ext cx="1542192" cy="1542192"/>
          </a:xfrm>
          <a:prstGeom prst="rect">
            <a:avLst/>
          </a:prstGeom>
        </p:spPr>
      </p:pic>
    </p:spTree>
    <p:extLst>
      <p:ext uri="{BB962C8B-B14F-4D97-AF65-F5344CB8AC3E}">
        <p14:creationId xmlns:p14="http://schemas.microsoft.com/office/powerpoint/2010/main" val="1496232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8" name="Subtitle 2">
            <a:extLst>
              <a:ext uri="{FF2B5EF4-FFF2-40B4-BE49-F238E27FC236}">
                <a16:creationId xmlns:a16="http://schemas.microsoft.com/office/drawing/2014/main" id="{4B6F1250-29C4-12CA-ABBD-C100098EFA7C}"/>
              </a:ext>
            </a:extLst>
          </p:cNvPr>
          <p:cNvSpPr txBox="1">
            <a:spLocks/>
          </p:cNvSpPr>
          <p:nvPr/>
        </p:nvSpPr>
        <p:spPr>
          <a:xfrm>
            <a:off x="1030421" y="726458"/>
            <a:ext cx="10920787" cy="1303509"/>
          </a:xfrm>
          <a:prstGeom prst="rect">
            <a:avLst/>
          </a:prstGeom>
          <a:solidFill>
            <a:srgbClr val="3494BA"/>
          </a:solidFill>
        </p:spPr>
        <p:txBody>
          <a:bodyPr anchor="ctr">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0" b="1" cap="all" spc="-100" dirty="0">
                <a:solidFill>
                  <a:schemeClr val="bg1"/>
                </a:solidFill>
                <a:latin typeface="Calibri" panose="020F0502020204030204" pitchFamily="34" charset="0"/>
                <a:cs typeface="Calibri" panose="020F0502020204030204" pitchFamily="34" charset="0"/>
              </a:rPr>
              <a:t>How we used Delphi as a weapon in a real fight - and won</a:t>
            </a:r>
          </a:p>
        </p:txBody>
      </p:sp>
      <p:sp>
        <p:nvSpPr>
          <p:cNvPr id="2" name="Title 1">
            <a:extLst>
              <a:ext uri="{FF2B5EF4-FFF2-40B4-BE49-F238E27FC236}">
                <a16:creationId xmlns:a16="http://schemas.microsoft.com/office/drawing/2014/main" id="{BBEF4BEE-66F3-7A99-A38E-C233EE62B203}"/>
              </a:ext>
            </a:extLst>
          </p:cNvPr>
          <p:cNvSpPr>
            <a:spLocks noGrp="1"/>
          </p:cNvSpPr>
          <p:nvPr>
            <p:ph type="title"/>
          </p:nvPr>
        </p:nvSpPr>
        <p:spPr>
          <a:xfrm>
            <a:off x="1030421" y="2819438"/>
            <a:ext cx="15540284" cy="5962612"/>
          </a:xfrm>
        </p:spPr>
        <p:txBody>
          <a:bodyPr>
            <a:noAutofit/>
          </a:bodyPr>
          <a:lstStyle/>
          <a:p>
            <a:r>
              <a:rPr lang="en-US" sz="4800" spc="-100" dirty="0">
                <a:solidFill>
                  <a:srgbClr val="3494BA"/>
                </a:solidFill>
                <a:latin typeface="Calibri" panose="020F0502020204030204" pitchFamily="34" charset="0"/>
                <a:cs typeface="Calibri" panose="020F0502020204030204" pitchFamily="34" charset="0"/>
              </a:rPr>
              <a:t>Let’s be clear, the competing frameworks were </a:t>
            </a:r>
            <a:r>
              <a:rPr lang="en-US" sz="4800" b="1" spc="-100" dirty="0">
                <a:solidFill>
                  <a:srgbClr val="3494BA"/>
                </a:solidFill>
                <a:latin typeface="Calibri" panose="020F0502020204030204" pitchFamily="34" charset="0"/>
                <a:cs typeface="Calibri" panose="020F0502020204030204" pitchFamily="34" charset="0"/>
              </a:rPr>
              <a:t>not</a:t>
            </a:r>
            <a:r>
              <a:rPr lang="en-US" sz="4800" spc="-100" dirty="0">
                <a:solidFill>
                  <a:srgbClr val="3494BA"/>
                </a:solidFill>
                <a:latin typeface="Calibri" panose="020F0502020204030204" pitchFamily="34" charset="0"/>
                <a:cs typeface="Calibri" panose="020F0502020204030204" pitchFamily="34" charset="0"/>
              </a:rPr>
              <a:t> chosen because they were lame or obscure</a:t>
            </a:r>
            <a:br>
              <a:rPr lang="en-US" sz="4800" spc="-100" dirty="0">
                <a:solidFill>
                  <a:srgbClr val="3494BA"/>
                </a:solidFill>
                <a:latin typeface="Calibri" panose="020F0502020204030204" pitchFamily="34" charset="0"/>
                <a:cs typeface="Calibri" panose="020F0502020204030204" pitchFamily="34" charset="0"/>
              </a:rPr>
            </a:br>
            <a:br>
              <a:rPr lang="en-US" sz="4800" spc="-100" dirty="0">
                <a:solidFill>
                  <a:srgbClr val="3494BA"/>
                </a:solidFill>
                <a:latin typeface="Calibri" panose="020F0502020204030204" pitchFamily="34" charset="0"/>
                <a:cs typeface="Calibri" panose="020F0502020204030204" pitchFamily="34" charset="0"/>
              </a:rPr>
            </a:br>
            <a:r>
              <a:rPr lang="en-US" sz="4800" spc="-100" dirty="0">
                <a:solidFill>
                  <a:srgbClr val="3494BA"/>
                </a:solidFill>
                <a:latin typeface="Calibri" panose="020F0502020204030204" pitchFamily="34" charset="0"/>
                <a:cs typeface="Calibri" panose="020F0502020204030204" pitchFamily="34" charset="0"/>
              </a:rPr>
              <a:t>Quite the opposite…</a:t>
            </a:r>
            <a:br>
              <a:rPr lang="en-US" sz="4800" spc="-100" dirty="0">
                <a:solidFill>
                  <a:srgbClr val="3494BA"/>
                </a:solidFill>
                <a:latin typeface="Calibri" panose="020F0502020204030204" pitchFamily="34" charset="0"/>
                <a:cs typeface="Calibri" panose="020F0502020204030204" pitchFamily="34" charset="0"/>
              </a:rPr>
            </a:br>
            <a:br>
              <a:rPr lang="en-US" sz="4800" spc="-100" dirty="0">
                <a:solidFill>
                  <a:srgbClr val="3494BA"/>
                </a:solidFill>
                <a:latin typeface="Calibri" panose="020F0502020204030204" pitchFamily="34" charset="0"/>
                <a:cs typeface="Calibri" panose="020F0502020204030204" pitchFamily="34" charset="0"/>
              </a:rPr>
            </a:br>
            <a:r>
              <a:rPr lang="en-US" sz="4800" spc="-100" dirty="0">
                <a:solidFill>
                  <a:srgbClr val="3494BA"/>
                </a:solidFill>
                <a:latin typeface="Calibri" panose="020F0502020204030204" pitchFamily="34" charset="0"/>
                <a:cs typeface="Calibri" panose="020F0502020204030204" pitchFamily="34" charset="0"/>
              </a:rPr>
              <a:t>They were chosen because they are popular, widely-used, current, and experienced developers could be found to make it a fair competition</a:t>
            </a:r>
          </a:p>
        </p:txBody>
      </p:sp>
    </p:spTree>
    <p:extLst>
      <p:ext uri="{BB962C8B-B14F-4D97-AF65-F5344CB8AC3E}">
        <p14:creationId xmlns:p14="http://schemas.microsoft.com/office/powerpoint/2010/main" val="326347352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2667</TotalTime>
  <Words>1345</Words>
  <Application>Microsoft Office PowerPoint</Application>
  <PresentationFormat>Custom</PresentationFormat>
  <Paragraphs>114</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Roboto</vt:lpstr>
      <vt:lpstr>Wingdings</vt:lpstr>
      <vt:lpstr>Calibri</vt:lpstr>
      <vt:lpstr>Open Sans</vt:lpstr>
      <vt:lpstr>Arial</vt:lpstr>
      <vt:lpstr>Cascadia Code</vt:lpstr>
      <vt:lpstr>Simple Light</vt:lpstr>
      <vt:lpstr>PowerPoint Presentation</vt:lpstr>
      <vt:lpstr>PowerPoint Presentation</vt:lpstr>
      <vt:lpstr>Winston Churchill described the staff at the ultra top-secret Bletchley Park as “the goose that laid the golden eggs but never cackled”</vt:lpstr>
      <vt:lpstr>The trouble with Delphi is that it is silently successful  In almost any given situation it is the best choice, fastest to market, almost always with the lowest amount of code  It is rock solid – Delphi programs run for years, surviving multiple upgrades to the operating system and never making a squeak while it lays the golden eggs</vt:lpstr>
      <vt:lpstr>Delphi is the software equivalent of Churchill’s silent goose that lays the golden eggs  Bigger marketing budgets make a lot of noise in other directions  But, in a fair fight, how would RAD Studio actually do?</vt:lpstr>
      <vt:lpstr>Embarcadero decided to sponsor some comparison research  Is RAD Studio with Delphi really any good compared to popular alternatives?</vt:lpstr>
      <vt:lpstr>The methodology and results are described in a freely available white paper</vt:lpstr>
      <vt:lpstr>The frameworks chosen were</vt:lpstr>
      <vt:lpstr>Let’s be clear, the competing frameworks were not chosen because they were lame or obscure  Quite the opposite…  They were chosen because they are popular, widely-used, current, and experienced developers could be found to make it a fair competition</vt:lpstr>
      <vt:lpstr>There was a choice of challenges  The project I was involved in was to recreate the Windows calculator app</vt:lpstr>
      <vt:lpstr>The requirement was to pick a framework of your choice – VCL or FireMonkey FMX</vt:lpstr>
      <vt:lpstr>If I planned the app out correctly, I could create multiple versions from the same code base</vt:lpstr>
      <vt:lpstr>In fact…</vt:lpstr>
      <vt:lpstr>So, I decided to create…</vt:lpstr>
      <vt:lpstr>Oh…</vt:lpstr>
      <vt:lpstr>VCL is easy so we just use the default controls</vt:lpstr>
      <vt:lpstr>If I want to target very different user interfaces, then it is vital that the UI is separated from the implementation of the actual ‘calculator’ code</vt:lpstr>
      <vt:lpstr>The obvious choice to enforce the separation of UI and calculation code itself is to create an IInterface</vt:lpstr>
      <vt:lpstr>The interface allows us to write the UI code so that it doesn’t use a concrete implementation</vt:lpstr>
      <vt:lpstr>It defines the actions that the user can initiate such as addition, subtraction, display the total and even maintain a history</vt:lpstr>
      <vt:lpstr>Implements the ICalculator interface and does the actual work</vt:lpstr>
      <vt:lpstr>Web apps are asynchronous by default plus good practice is to never update the UI directly  So, I implemented a callback to display the results when required</vt:lpstr>
      <vt:lpstr>If you really looked at the genuine calculator app it had some subtle visual behavior</vt:lpstr>
      <vt:lpstr>All that behavior was entirely cosmetic  The actual form could handle that  Each framework was diverse – web buttons work very differently to native buttons  This meant there was no obvious advantage in creating a generic visual controller</vt:lpstr>
      <vt:lpstr>All I had to do was to create the main form for the project   and the interface, controller, and class would do the rest  This is the VCL and FMX versions</vt:lpstr>
      <vt:lpstr>This is the FluentUI version</vt:lpstr>
      <vt:lpstr>And this is the TMS WEB Core version  This same project produced a pure HTML web app, a progressive web app (PWA)  AND an Electron app just to mock the opposition😁</vt:lpstr>
      <vt:lpstr>This was a competition, each developer was timed   The results of their work were objectively measured according to a set of agnostic criteria   Metrics include development time, design approach, total lines of code, and lines of code to implement the user interface</vt:lpstr>
      <vt:lpstr>The Delphi developers absolutely CRUSHED IT  Delphi was way ahead  Electron did better but came second  Surprisingly, WPF lost on all metrics </vt:lpstr>
      <vt:lpstr>But did you notice something?  Electron took ten hours to develop  After I produced my TMS WEB Core HTML version which took me around an hour…  …it took me under five minutes to create an Electron version simply by selecting Electron as the target in RAD Studio 😃</vt:lpstr>
      <vt:lpstr>To read more about this research you can download the White Paper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we used Delphi as a weapon in a real fight - and won</dc:title>
  <cp:lastModifiedBy>Ian Barker</cp:lastModifiedBy>
  <cp:revision>53</cp:revision>
  <dcterms:modified xsi:type="dcterms:W3CDTF">2023-02-12T14:13:44Z</dcterms:modified>
</cp:coreProperties>
</file>